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1" r:id="rId3"/>
    <p:sldId id="257" r:id="rId4"/>
    <p:sldId id="258" r:id="rId5"/>
    <p:sldId id="261" r:id="rId6"/>
    <p:sldId id="262" r:id="rId7"/>
    <p:sldId id="263" r:id="rId8"/>
    <p:sldId id="259" r:id="rId9"/>
    <p:sldId id="260" r:id="rId10"/>
    <p:sldId id="264" r:id="rId11"/>
    <p:sldId id="265" r:id="rId12"/>
    <p:sldId id="268" r:id="rId13"/>
    <p:sldId id="269" r:id="rId14"/>
    <p:sldId id="273" r:id="rId15"/>
    <p:sldId id="274" r:id="rId16"/>
    <p:sldId id="266" r:id="rId17"/>
    <p:sldId id="267" r:id="rId18"/>
    <p:sldId id="272" r:id="rId19"/>
    <p:sldId id="27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012"/>
  </p:normalViewPr>
  <p:slideViewPr>
    <p:cSldViewPr snapToGrid="0" snapToObjects="1">
      <p:cViewPr varScale="1">
        <p:scale>
          <a:sx n="117" d="100"/>
          <a:sy n="117" d="100"/>
        </p:scale>
        <p:origin x="360"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GB"/>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985A5787-08E5-F64F-A574-170AE93EC761}" type="datetimeFigureOut">
              <a:rPr lang="en-EE" smtClean="0"/>
              <a:t>13.11.2021</a:t>
            </a:fld>
            <a:endParaRPr lang="en-EE"/>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EE"/>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36072D0B-879E-644C-AD7B-681D0FF1DB46}" type="slidenum">
              <a:rPr lang="en-EE" smtClean="0"/>
              <a:t>‹#›</a:t>
            </a:fld>
            <a:endParaRPr lang="en-EE"/>
          </a:p>
        </p:txBody>
      </p:sp>
    </p:spTree>
    <p:extLst>
      <p:ext uri="{BB962C8B-B14F-4D97-AF65-F5344CB8AC3E}">
        <p14:creationId xmlns:p14="http://schemas.microsoft.com/office/powerpoint/2010/main" val="379163573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85A5787-08E5-F64F-A574-170AE93EC761}" type="datetimeFigureOut">
              <a:rPr lang="en-EE" smtClean="0"/>
              <a:t>13.11.2021</a:t>
            </a:fld>
            <a:endParaRPr lang="en-EE"/>
          </a:p>
        </p:txBody>
      </p:sp>
      <p:sp>
        <p:nvSpPr>
          <p:cNvPr id="5" name="Footer Placeholder 4"/>
          <p:cNvSpPr>
            <a:spLocks noGrp="1"/>
          </p:cNvSpPr>
          <p:nvPr>
            <p:ph type="ftr" sz="quarter" idx="11"/>
          </p:nvPr>
        </p:nvSpPr>
        <p:spPr/>
        <p:txBody>
          <a:bodyPr/>
          <a:lstStyle/>
          <a:p>
            <a:endParaRPr lang="en-EE"/>
          </a:p>
        </p:txBody>
      </p:sp>
      <p:sp>
        <p:nvSpPr>
          <p:cNvPr id="6" name="Slide Number Placeholder 5"/>
          <p:cNvSpPr>
            <a:spLocks noGrp="1"/>
          </p:cNvSpPr>
          <p:nvPr>
            <p:ph type="sldNum" sz="quarter" idx="12"/>
          </p:nvPr>
        </p:nvSpPr>
        <p:spPr/>
        <p:txBody>
          <a:bodyPr/>
          <a:lstStyle/>
          <a:p>
            <a:fld id="{36072D0B-879E-644C-AD7B-681D0FF1DB46}" type="slidenum">
              <a:rPr lang="en-EE" smtClean="0"/>
              <a:t>‹#›</a:t>
            </a:fld>
            <a:endParaRPr lang="en-EE"/>
          </a:p>
        </p:txBody>
      </p:sp>
    </p:spTree>
    <p:extLst>
      <p:ext uri="{BB962C8B-B14F-4D97-AF65-F5344CB8AC3E}">
        <p14:creationId xmlns:p14="http://schemas.microsoft.com/office/powerpoint/2010/main" val="344616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85A5787-08E5-F64F-A574-170AE93EC761}" type="datetimeFigureOut">
              <a:rPr lang="en-EE" smtClean="0"/>
              <a:t>13.11.2021</a:t>
            </a:fld>
            <a:endParaRPr lang="en-EE"/>
          </a:p>
        </p:txBody>
      </p:sp>
      <p:sp>
        <p:nvSpPr>
          <p:cNvPr id="5" name="Footer Placeholder 4"/>
          <p:cNvSpPr>
            <a:spLocks noGrp="1"/>
          </p:cNvSpPr>
          <p:nvPr>
            <p:ph type="ftr" sz="quarter" idx="11"/>
          </p:nvPr>
        </p:nvSpPr>
        <p:spPr/>
        <p:txBody>
          <a:bodyPr/>
          <a:lstStyle/>
          <a:p>
            <a:endParaRPr lang="en-EE"/>
          </a:p>
        </p:txBody>
      </p:sp>
      <p:sp>
        <p:nvSpPr>
          <p:cNvPr id="6" name="Slide Number Placeholder 5"/>
          <p:cNvSpPr>
            <a:spLocks noGrp="1"/>
          </p:cNvSpPr>
          <p:nvPr>
            <p:ph type="sldNum" sz="quarter" idx="12"/>
          </p:nvPr>
        </p:nvSpPr>
        <p:spPr/>
        <p:txBody>
          <a:bodyPr/>
          <a:lstStyle/>
          <a:p>
            <a:fld id="{36072D0B-879E-644C-AD7B-681D0FF1DB46}" type="slidenum">
              <a:rPr lang="en-EE" smtClean="0"/>
              <a:t>‹#›</a:t>
            </a:fld>
            <a:endParaRPr lang="en-EE"/>
          </a:p>
        </p:txBody>
      </p:sp>
    </p:spTree>
    <p:extLst>
      <p:ext uri="{BB962C8B-B14F-4D97-AF65-F5344CB8AC3E}">
        <p14:creationId xmlns:p14="http://schemas.microsoft.com/office/powerpoint/2010/main" val="4209390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85A5787-08E5-F64F-A574-170AE93EC761}" type="datetimeFigureOut">
              <a:rPr lang="en-EE" smtClean="0"/>
              <a:t>13.11.2021</a:t>
            </a:fld>
            <a:endParaRPr lang="en-EE"/>
          </a:p>
        </p:txBody>
      </p:sp>
      <p:sp>
        <p:nvSpPr>
          <p:cNvPr id="8" name="Footer Placeholder 7"/>
          <p:cNvSpPr>
            <a:spLocks noGrp="1"/>
          </p:cNvSpPr>
          <p:nvPr>
            <p:ph type="ftr" sz="quarter" idx="11"/>
          </p:nvPr>
        </p:nvSpPr>
        <p:spPr/>
        <p:txBody>
          <a:bodyPr/>
          <a:lstStyle/>
          <a:p>
            <a:endParaRPr lang="en-EE"/>
          </a:p>
        </p:txBody>
      </p:sp>
      <p:sp>
        <p:nvSpPr>
          <p:cNvPr id="9" name="Slide Number Placeholder 8"/>
          <p:cNvSpPr>
            <a:spLocks noGrp="1"/>
          </p:cNvSpPr>
          <p:nvPr>
            <p:ph type="sldNum" sz="quarter" idx="12"/>
          </p:nvPr>
        </p:nvSpPr>
        <p:spPr/>
        <p:txBody>
          <a:bodyPr/>
          <a:lstStyle/>
          <a:p>
            <a:fld id="{36072D0B-879E-644C-AD7B-681D0FF1DB46}" type="slidenum">
              <a:rPr lang="en-EE" smtClean="0"/>
              <a:t>‹#›</a:t>
            </a:fld>
            <a:endParaRPr lang="en-EE"/>
          </a:p>
        </p:txBody>
      </p:sp>
    </p:spTree>
    <p:extLst>
      <p:ext uri="{BB962C8B-B14F-4D97-AF65-F5344CB8AC3E}">
        <p14:creationId xmlns:p14="http://schemas.microsoft.com/office/powerpoint/2010/main" val="1427977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GB"/>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985A5787-08E5-F64F-A574-170AE93EC761}" type="datetimeFigureOut">
              <a:rPr lang="en-EE" smtClean="0"/>
              <a:t>13.11.2021</a:t>
            </a:fld>
            <a:endParaRPr lang="en-EE"/>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EE"/>
          </a:p>
        </p:txBody>
      </p:sp>
      <p:sp>
        <p:nvSpPr>
          <p:cNvPr id="6" name="Slide Number Placeholder 5"/>
          <p:cNvSpPr>
            <a:spLocks noGrp="1"/>
          </p:cNvSpPr>
          <p:nvPr>
            <p:ph type="sldNum" sz="quarter" idx="12"/>
          </p:nvPr>
        </p:nvSpPr>
        <p:spPr>
          <a:xfrm>
            <a:off x="8604504" y="5211060"/>
            <a:ext cx="2112264" cy="228600"/>
          </a:xfrm>
        </p:spPr>
        <p:txBody>
          <a:bodyPr/>
          <a:lstStyle/>
          <a:p>
            <a:fld id="{36072D0B-879E-644C-AD7B-681D0FF1DB46}" type="slidenum">
              <a:rPr lang="en-EE" smtClean="0"/>
              <a:t>‹#›</a:t>
            </a:fld>
            <a:endParaRPr lang="en-EE"/>
          </a:p>
        </p:txBody>
      </p:sp>
    </p:spTree>
    <p:extLst>
      <p:ext uri="{BB962C8B-B14F-4D97-AF65-F5344CB8AC3E}">
        <p14:creationId xmlns:p14="http://schemas.microsoft.com/office/powerpoint/2010/main" val="154871571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85A5787-08E5-F64F-A574-170AE93EC761}" type="datetimeFigureOut">
              <a:rPr lang="en-EE" smtClean="0"/>
              <a:t>13.11.2021</a:t>
            </a:fld>
            <a:endParaRPr lang="en-EE"/>
          </a:p>
        </p:txBody>
      </p:sp>
      <p:sp>
        <p:nvSpPr>
          <p:cNvPr id="6" name="Footer Placeholder 5"/>
          <p:cNvSpPr>
            <a:spLocks noGrp="1"/>
          </p:cNvSpPr>
          <p:nvPr>
            <p:ph type="ftr" sz="quarter" idx="11"/>
          </p:nvPr>
        </p:nvSpPr>
        <p:spPr/>
        <p:txBody>
          <a:bodyPr/>
          <a:lstStyle/>
          <a:p>
            <a:endParaRPr lang="en-EE"/>
          </a:p>
        </p:txBody>
      </p:sp>
      <p:sp>
        <p:nvSpPr>
          <p:cNvPr id="7" name="Slide Number Placeholder 6"/>
          <p:cNvSpPr>
            <a:spLocks noGrp="1"/>
          </p:cNvSpPr>
          <p:nvPr>
            <p:ph type="sldNum" sz="quarter" idx="12"/>
          </p:nvPr>
        </p:nvSpPr>
        <p:spPr/>
        <p:txBody>
          <a:bodyPr/>
          <a:lstStyle/>
          <a:p>
            <a:fld id="{36072D0B-879E-644C-AD7B-681D0FF1DB46}" type="slidenum">
              <a:rPr lang="en-EE" smtClean="0"/>
              <a:t>‹#›</a:t>
            </a:fld>
            <a:endParaRPr lang="en-EE"/>
          </a:p>
        </p:txBody>
      </p:sp>
    </p:spTree>
    <p:extLst>
      <p:ext uri="{BB962C8B-B14F-4D97-AF65-F5344CB8AC3E}">
        <p14:creationId xmlns:p14="http://schemas.microsoft.com/office/powerpoint/2010/main" val="3823544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85A5787-08E5-F64F-A574-170AE93EC761}" type="datetimeFigureOut">
              <a:rPr lang="en-EE" smtClean="0"/>
              <a:t>13.11.2021</a:t>
            </a:fld>
            <a:endParaRPr lang="en-EE"/>
          </a:p>
        </p:txBody>
      </p:sp>
      <p:sp>
        <p:nvSpPr>
          <p:cNvPr id="8" name="Footer Placeholder 7"/>
          <p:cNvSpPr>
            <a:spLocks noGrp="1"/>
          </p:cNvSpPr>
          <p:nvPr>
            <p:ph type="ftr" sz="quarter" idx="11"/>
          </p:nvPr>
        </p:nvSpPr>
        <p:spPr/>
        <p:txBody>
          <a:bodyPr/>
          <a:lstStyle/>
          <a:p>
            <a:endParaRPr lang="en-EE"/>
          </a:p>
        </p:txBody>
      </p:sp>
      <p:sp>
        <p:nvSpPr>
          <p:cNvPr id="9" name="Slide Number Placeholder 8"/>
          <p:cNvSpPr>
            <a:spLocks noGrp="1"/>
          </p:cNvSpPr>
          <p:nvPr>
            <p:ph type="sldNum" sz="quarter" idx="12"/>
          </p:nvPr>
        </p:nvSpPr>
        <p:spPr/>
        <p:txBody>
          <a:bodyPr/>
          <a:lstStyle/>
          <a:p>
            <a:fld id="{36072D0B-879E-644C-AD7B-681D0FF1DB46}" type="slidenum">
              <a:rPr lang="en-EE" smtClean="0"/>
              <a:t>‹#›</a:t>
            </a:fld>
            <a:endParaRPr lang="en-EE"/>
          </a:p>
        </p:txBody>
      </p:sp>
    </p:spTree>
    <p:extLst>
      <p:ext uri="{BB962C8B-B14F-4D97-AF65-F5344CB8AC3E}">
        <p14:creationId xmlns:p14="http://schemas.microsoft.com/office/powerpoint/2010/main" val="4240687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85A5787-08E5-F64F-A574-170AE93EC761}" type="datetimeFigureOut">
              <a:rPr lang="en-EE" smtClean="0"/>
              <a:t>13.11.2021</a:t>
            </a:fld>
            <a:endParaRPr lang="en-EE"/>
          </a:p>
        </p:txBody>
      </p:sp>
      <p:sp>
        <p:nvSpPr>
          <p:cNvPr id="4" name="Footer Placeholder 3"/>
          <p:cNvSpPr>
            <a:spLocks noGrp="1"/>
          </p:cNvSpPr>
          <p:nvPr>
            <p:ph type="ftr" sz="quarter" idx="11"/>
          </p:nvPr>
        </p:nvSpPr>
        <p:spPr/>
        <p:txBody>
          <a:bodyPr/>
          <a:lstStyle/>
          <a:p>
            <a:endParaRPr lang="en-EE"/>
          </a:p>
        </p:txBody>
      </p:sp>
      <p:sp>
        <p:nvSpPr>
          <p:cNvPr id="5" name="Slide Number Placeholder 4"/>
          <p:cNvSpPr>
            <a:spLocks noGrp="1"/>
          </p:cNvSpPr>
          <p:nvPr>
            <p:ph type="sldNum" sz="quarter" idx="12"/>
          </p:nvPr>
        </p:nvSpPr>
        <p:spPr/>
        <p:txBody>
          <a:bodyPr/>
          <a:lstStyle/>
          <a:p>
            <a:fld id="{36072D0B-879E-644C-AD7B-681D0FF1DB46}" type="slidenum">
              <a:rPr lang="en-EE" smtClean="0"/>
              <a:t>‹#›</a:t>
            </a:fld>
            <a:endParaRPr lang="en-EE"/>
          </a:p>
        </p:txBody>
      </p:sp>
    </p:spTree>
    <p:extLst>
      <p:ext uri="{BB962C8B-B14F-4D97-AF65-F5344CB8AC3E}">
        <p14:creationId xmlns:p14="http://schemas.microsoft.com/office/powerpoint/2010/main" val="3697673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A5787-08E5-F64F-A574-170AE93EC761}" type="datetimeFigureOut">
              <a:rPr lang="en-EE" smtClean="0"/>
              <a:t>13.11.2021</a:t>
            </a:fld>
            <a:endParaRPr lang="en-EE"/>
          </a:p>
        </p:txBody>
      </p:sp>
      <p:sp>
        <p:nvSpPr>
          <p:cNvPr id="3" name="Footer Placeholder 2"/>
          <p:cNvSpPr>
            <a:spLocks noGrp="1"/>
          </p:cNvSpPr>
          <p:nvPr>
            <p:ph type="ftr" sz="quarter" idx="11"/>
          </p:nvPr>
        </p:nvSpPr>
        <p:spPr/>
        <p:txBody>
          <a:bodyPr/>
          <a:lstStyle/>
          <a:p>
            <a:endParaRPr lang="en-EE"/>
          </a:p>
        </p:txBody>
      </p:sp>
      <p:sp>
        <p:nvSpPr>
          <p:cNvPr id="4" name="Slide Number Placeholder 3"/>
          <p:cNvSpPr>
            <a:spLocks noGrp="1"/>
          </p:cNvSpPr>
          <p:nvPr>
            <p:ph type="sldNum" sz="quarter" idx="12"/>
          </p:nvPr>
        </p:nvSpPr>
        <p:spPr/>
        <p:txBody>
          <a:bodyPr/>
          <a:lstStyle/>
          <a:p>
            <a:fld id="{36072D0B-879E-644C-AD7B-681D0FF1DB46}" type="slidenum">
              <a:rPr lang="en-EE" smtClean="0"/>
              <a:t>‹#›</a:t>
            </a:fld>
            <a:endParaRPr lang="en-EE"/>
          </a:p>
        </p:txBody>
      </p:sp>
    </p:spTree>
    <p:extLst>
      <p:ext uri="{BB962C8B-B14F-4D97-AF65-F5344CB8AC3E}">
        <p14:creationId xmlns:p14="http://schemas.microsoft.com/office/powerpoint/2010/main" val="59203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GB"/>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985A5787-08E5-F64F-A574-170AE93EC761}" type="datetimeFigureOut">
              <a:rPr lang="en-EE" smtClean="0"/>
              <a:t>13.11.2021</a:t>
            </a:fld>
            <a:endParaRPr lang="en-EE"/>
          </a:p>
        </p:txBody>
      </p:sp>
      <p:sp>
        <p:nvSpPr>
          <p:cNvPr id="9" name="Footer Placeholder 8"/>
          <p:cNvSpPr>
            <a:spLocks noGrp="1"/>
          </p:cNvSpPr>
          <p:nvPr>
            <p:ph type="ftr" sz="quarter" idx="11"/>
          </p:nvPr>
        </p:nvSpPr>
        <p:spPr/>
        <p:txBody>
          <a:bodyPr/>
          <a:lstStyle>
            <a:lvl1pPr algn="r">
              <a:defRPr/>
            </a:lvl1pPr>
          </a:lstStyle>
          <a:p>
            <a:endParaRPr lang="en-EE"/>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36072D0B-879E-644C-AD7B-681D0FF1DB46}" type="slidenum">
              <a:rPr lang="en-EE" smtClean="0"/>
              <a:t>‹#›</a:t>
            </a:fld>
            <a:endParaRPr lang="en-EE"/>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3952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985A5787-08E5-F64F-A574-170AE93EC761}" type="datetimeFigureOut">
              <a:rPr lang="en-EE" smtClean="0"/>
              <a:t>13.11.2021</a:t>
            </a:fld>
            <a:endParaRPr lang="en-EE"/>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EE"/>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36072D0B-879E-644C-AD7B-681D0FF1DB46}" type="slidenum">
              <a:rPr lang="en-EE" smtClean="0"/>
              <a:t>‹#›</a:t>
            </a:fld>
            <a:endParaRPr lang="en-EE"/>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6597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985A5787-08E5-F64F-A574-170AE93EC761}" type="datetimeFigureOut">
              <a:rPr lang="en-EE" smtClean="0"/>
              <a:t>13.11.2021</a:t>
            </a:fld>
            <a:endParaRPr lang="en-EE"/>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EE"/>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6072D0B-879E-644C-AD7B-681D0FF1DB46}" type="slidenum">
              <a:rPr lang="en-EE" smtClean="0"/>
              <a:t>‹#›</a:t>
            </a:fld>
            <a:endParaRPr lang="en-EE"/>
          </a:p>
        </p:txBody>
      </p:sp>
    </p:spTree>
    <p:extLst>
      <p:ext uri="{BB962C8B-B14F-4D97-AF65-F5344CB8AC3E}">
        <p14:creationId xmlns:p14="http://schemas.microsoft.com/office/powerpoint/2010/main" val="2096131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liina@revalsport.ee"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1DAF0-0A8E-3646-B3F4-73005DDF8012}"/>
              </a:ext>
            </a:extLst>
          </p:cNvPr>
          <p:cNvSpPr>
            <a:spLocks noGrp="1"/>
          </p:cNvSpPr>
          <p:nvPr>
            <p:ph type="ctrTitle"/>
          </p:nvPr>
        </p:nvSpPr>
        <p:spPr>
          <a:xfrm>
            <a:off x="1561708" y="1480457"/>
            <a:ext cx="9068586" cy="1655834"/>
          </a:xfrm>
        </p:spPr>
        <p:txBody>
          <a:bodyPr/>
          <a:lstStyle/>
          <a:p>
            <a:r>
              <a:rPr lang="en-GB" sz="3600" dirty="0"/>
              <a:t>“V</a:t>
            </a:r>
            <a:r>
              <a:rPr lang="en-EE" sz="3600" dirty="0"/>
              <a:t>itamiinid meie toidulaual”</a:t>
            </a:r>
          </a:p>
        </p:txBody>
      </p:sp>
      <p:sp>
        <p:nvSpPr>
          <p:cNvPr id="3" name="Subtitle 2">
            <a:extLst>
              <a:ext uri="{FF2B5EF4-FFF2-40B4-BE49-F238E27FC236}">
                <a16:creationId xmlns:a16="http://schemas.microsoft.com/office/drawing/2014/main" id="{F0F3D30D-5B04-1F4D-861D-D25CAB377D4B}"/>
              </a:ext>
            </a:extLst>
          </p:cNvPr>
          <p:cNvSpPr>
            <a:spLocks noGrp="1"/>
          </p:cNvSpPr>
          <p:nvPr>
            <p:ph type="subTitle" idx="1"/>
          </p:nvPr>
        </p:nvSpPr>
        <p:spPr/>
        <p:txBody>
          <a:bodyPr>
            <a:normAutofit fontScale="92500" lnSpcReduction="20000"/>
          </a:bodyPr>
          <a:lstStyle/>
          <a:p>
            <a:r>
              <a:rPr lang="en-EE" dirty="0"/>
              <a:t>Personaaltreener ja toitumisnõustaja</a:t>
            </a:r>
          </a:p>
          <a:p>
            <a:r>
              <a:rPr lang="en-EE" dirty="0"/>
              <a:t>Liina Sööt</a:t>
            </a:r>
          </a:p>
        </p:txBody>
      </p:sp>
      <p:pic>
        <p:nvPicPr>
          <p:cNvPr id="4098" name="Picture 2" descr="The Art Of Eating Right To Keep A Healthy Mind &amp;amp; Body">
            <a:extLst>
              <a:ext uri="{FF2B5EF4-FFF2-40B4-BE49-F238E27FC236}">
                <a16:creationId xmlns:a16="http://schemas.microsoft.com/office/drawing/2014/main" id="{7ED692F8-D4B0-514A-A7DE-E49AFF1D5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3514" y="2592004"/>
            <a:ext cx="3004458" cy="2002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071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5AC3A-6797-BF49-850E-F457CEEEDCA2}"/>
              </a:ext>
            </a:extLst>
          </p:cNvPr>
          <p:cNvSpPr>
            <a:spLocks noGrp="1"/>
          </p:cNvSpPr>
          <p:nvPr>
            <p:ph type="title"/>
          </p:nvPr>
        </p:nvSpPr>
        <p:spPr>
          <a:xfrm>
            <a:off x="1066800" y="642594"/>
            <a:ext cx="5214257" cy="641751"/>
          </a:xfrm>
        </p:spPr>
        <p:txBody>
          <a:bodyPr>
            <a:normAutofit/>
          </a:bodyPr>
          <a:lstStyle/>
          <a:p>
            <a:pPr algn="ctr"/>
            <a:r>
              <a:rPr lang="en-EE" sz="3600" dirty="0"/>
              <a:t>Mineraalained</a:t>
            </a:r>
          </a:p>
        </p:txBody>
      </p:sp>
      <p:sp>
        <p:nvSpPr>
          <p:cNvPr id="3" name="Content Placeholder 2">
            <a:extLst>
              <a:ext uri="{FF2B5EF4-FFF2-40B4-BE49-F238E27FC236}">
                <a16:creationId xmlns:a16="http://schemas.microsoft.com/office/drawing/2014/main" id="{2FCBDC22-F4AF-C843-A614-23C6E0A77B31}"/>
              </a:ext>
            </a:extLst>
          </p:cNvPr>
          <p:cNvSpPr>
            <a:spLocks noGrp="1"/>
          </p:cNvSpPr>
          <p:nvPr>
            <p:ph idx="1"/>
          </p:nvPr>
        </p:nvSpPr>
        <p:spPr>
          <a:xfrm>
            <a:off x="1959428" y="1611085"/>
            <a:ext cx="3842657" cy="4179609"/>
          </a:xfrm>
        </p:spPr>
        <p:txBody>
          <a:bodyPr>
            <a:normAutofit lnSpcReduction="10000"/>
          </a:bodyPr>
          <a:lstStyle/>
          <a:p>
            <a:r>
              <a:rPr lang="en-GB" dirty="0" err="1"/>
              <a:t>Inimese</a:t>
            </a:r>
            <a:r>
              <a:rPr lang="en-GB" dirty="0"/>
              <a:t> </a:t>
            </a:r>
            <a:r>
              <a:rPr lang="en-GB" dirty="0" err="1"/>
              <a:t>organismis</a:t>
            </a:r>
            <a:r>
              <a:rPr lang="en-GB" dirty="0"/>
              <a:t> on </a:t>
            </a:r>
            <a:r>
              <a:rPr lang="en-GB" dirty="0" err="1"/>
              <a:t>tuvastatud</a:t>
            </a:r>
            <a:r>
              <a:rPr lang="en-GB" dirty="0"/>
              <a:t> </a:t>
            </a:r>
            <a:r>
              <a:rPr lang="en-GB" dirty="0" err="1"/>
              <a:t>üle</a:t>
            </a:r>
            <a:r>
              <a:rPr lang="en-GB" dirty="0"/>
              <a:t> 70 </a:t>
            </a:r>
            <a:r>
              <a:rPr lang="en-GB" dirty="0" err="1"/>
              <a:t>keemilise</a:t>
            </a:r>
            <a:r>
              <a:rPr lang="en-GB" dirty="0"/>
              <a:t> </a:t>
            </a:r>
            <a:r>
              <a:rPr lang="en-GB" dirty="0" err="1"/>
              <a:t>elemendi</a:t>
            </a:r>
            <a:r>
              <a:rPr lang="en-GB" dirty="0"/>
              <a:t>. </a:t>
            </a:r>
            <a:r>
              <a:rPr lang="en-GB" dirty="0" err="1"/>
              <a:t>Kindlaks</a:t>
            </a:r>
            <a:r>
              <a:rPr lang="en-GB" dirty="0"/>
              <a:t> on </a:t>
            </a:r>
            <a:r>
              <a:rPr lang="en-GB" dirty="0" err="1"/>
              <a:t>määratud</a:t>
            </a:r>
            <a:r>
              <a:rPr lang="en-GB" dirty="0"/>
              <a:t> </a:t>
            </a:r>
            <a:r>
              <a:rPr lang="en-GB" dirty="0" err="1"/>
              <a:t>neist</a:t>
            </a:r>
            <a:r>
              <a:rPr lang="en-GB" dirty="0"/>
              <a:t> </a:t>
            </a:r>
            <a:r>
              <a:rPr lang="en-GB" dirty="0" err="1"/>
              <a:t>üle</a:t>
            </a:r>
            <a:r>
              <a:rPr lang="en-GB" dirty="0"/>
              <a:t> 20 </a:t>
            </a:r>
            <a:r>
              <a:rPr lang="en-GB" dirty="0" err="1"/>
              <a:t>bioelemendi</a:t>
            </a:r>
            <a:r>
              <a:rPr lang="en-GB" dirty="0"/>
              <a:t> </a:t>
            </a:r>
            <a:r>
              <a:rPr lang="en-GB" dirty="0" err="1"/>
              <a:t>vajadus</a:t>
            </a:r>
            <a:r>
              <a:rPr lang="en-GB" dirty="0"/>
              <a:t>. </a:t>
            </a:r>
            <a:r>
              <a:rPr lang="en-GB" dirty="0" err="1"/>
              <a:t>Nende</a:t>
            </a:r>
            <a:r>
              <a:rPr lang="en-GB" dirty="0"/>
              <a:t> </a:t>
            </a:r>
            <a:r>
              <a:rPr lang="en-GB" dirty="0" err="1"/>
              <a:t>elementide</a:t>
            </a:r>
            <a:r>
              <a:rPr lang="en-GB" dirty="0"/>
              <a:t> </a:t>
            </a:r>
            <a:r>
              <a:rPr lang="en-GB" dirty="0" err="1"/>
              <a:t>piisava</a:t>
            </a:r>
            <a:r>
              <a:rPr lang="en-GB" dirty="0"/>
              <a:t> </a:t>
            </a:r>
            <a:r>
              <a:rPr lang="en-GB" dirty="0" err="1"/>
              <a:t>koguse</a:t>
            </a:r>
            <a:r>
              <a:rPr lang="en-GB" dirty="0"/>
              <a:t> </a:t>
            </a:r>
            <a:r>
              <a:rPr lang="en-GB" dirty="0" err="1"/>
              <a:t>tagamiseks</a:t>
            </a:r>
            <a:r>
              <a:rPr lang="en-GB" dirty="0"/>
              <a:t> on </a:t>
            </a:r>
            <a:r>
              <a:rPr lang="en-GB" dirty="0" err="1"/>
              <a:t>väga</a:t>
            </a:r>
            <a:r>
              <a:rPr lang="en-GB" dirty="0"/>
              <a:t> </a:t>
            </a:r>
            <a:r>
              <a:rPr lang="en-GB" dirty="0" err="1"/>
              <a:t>oluline</a:t>
            </a:r>
            <a:r>
              <a:rPr lang="en-GB" dirty="0"/>
              <a:t> </a:t>
            </a:r>
            <a:r>
              <a:rPr lang="en-GB" dirty="0" err="1"/>
              <a:t>toituda</a:t>
            </a:r>
            <a:r>
              <a:rPr lang="en-GB" dirty="0"/>
              <a:t> </a:t>
            </a:r>
            <a:r>
              <a:rPr lang="en-GB" dirty="0" err="1"/>
              <a:t>mitmekesiselt</a:t>
            </a:r>
            <a:r>
              <a:rPr lang="en-GB" dirty="0"/>
              <a:t>.</a:t>
            </a:r>
          </a:p>
          <a:p>
            <a:endParaRPr lang="en-GB" dirty="0"/>
          </a:p>
          <a:p>
            <a:r>
              <a:rPr lang="en-GB" dirty="0" err="1"/>
              <a:t>Makroelementide</a:t>
            </a:r>
            <a:r>
              <a:rPr lang="en-GB" dirty="0"/>
              <a:t> </a:t>
            </a:r>
            <a:r>
              <a:rPr lang="en-GB" dirty="0" err="1"/>
              <a:t>sisaldus</a:t>
            </a:r>
            <a:r>
              <a:rPr lang="en-GB" dirty="0"/>
              <a:t> </a:t>
            </a:r>
            <a:r>
              <a:rPr lang="en-GB" dirty="0" err="1"/>
              <a:t>kehas</a:t>
            </a:r>
            <a:r>
              <a:rPr lang="en-GB" dirty="0"/>
              <a:t> on </a:t>
            </a:r>
            <a:r>
              <a:rPr lang="en-GB" dirty="0" err="1"/>
              <a:t>üle</a:t>
            </a:r>
            <a:r>
              <a:rPr lang="en-GB" dirty="0"/>
              <a:t> 0,01%. </a:t>
            </a:r>
          </a:p>
          <a:p>
            <a:endParaRPr lang="en-GB" dirty="0"/>
          </a:p>
          <a:p>
            <a:r>
              <a:rPr lang="en-GB" dirty="0" err="1"/>
              <a:t>Mikroelementide</a:t>
            </a:r>
            <a:r>
              <a:rPr lang="en-GB" dirty="0"/>
              <a:t> </a:t>
            </a:r>
            <a:r>
              <a:rPr lang="en-GB" dirty="0" err="1"/>
              <a:t>sisaldus</a:t>
            </a:r>
            <a:r>
              <a:rPr lang="en-GB" dirty="0"/>
              <a:t> on </a:t>
            </a:r>
            <a:r>
              <a:rPr lang="en-GB" dirty="0" err="1"/>
              <a:t>alla</a:t>
            </a:r>
            <a:r>
              <a:rPr lang="en-GB" dirty="0"/>
              <a:t> 0,01%, </a:t>
            </a:r>
            <a:r>
              <a:rPr lang="en-GB" dirty="0" err="1"/>
              <a:t>mõnel</a:t>
            </a:r>
            <a:r>
              <a:rPr lang="en-GB" dirty="0"/>
              <a:t> </a:t>
            </a:r>
            <a:r>
              <a:rPr lang="en-GB" dirty="0" err="1"/>
              <a:t>isegi</a:t>
            </a:r>
            <a:r>
              <a:rPr lang="en-GB" dirty="0"/>
              <a:t> 0,00001</a:t>
            </a:r>
          </a:p>
          <a:p>
            <a:endParaRPr lang="en-GB" dirty="0"/>
          </a:p>
          <a:p>
            <a:endParaRPr lang="en-EE" dirty="0"/>
          </a:p>
        </p:txBody>
      </p:sp>
      <p:pic>
        <p:nvPicPr>
          <p:cNvPr id="10242" name="Picture 2" descr="Human Health And Minerals. 20 Minerals: Microelements And Macro.. Royalty  Free Cliparts, Vectors, And Stock Illustration. Image 90818685.">
            <a:extLst>
              <a:ext uri="{FF2B5EF4-FFF2-40B4-BE49-F238E27FC236}">
                <a16:creationId xmlns:a16="http://schemas.microsoft.com/office/drawing/2014/main" id="{F7A0FD23-1380-BA45-9071-7ED57D9E5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869165"/>
            <a:ext cx="4495800" cy="4769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242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41BCE-0DEB-4B4B-926F-E82170AEE2BB}"/>
              </a:ext>
            </a:extLst>
          </p:cNvPr>
          <p:cNvSpPr>
            <a:spLocks noGrp="1"/>
          </p:cNvSpPr>
          <p:nvPr>
            <p:ph type="title"/>
          </p:nvPr>
        </p:nvSpPr>
        <p:spPr>
          <a:xfrm>
            <a:off x="1571625" y="257175"/>
            <a:ext cx="9429750" cy="1557337"/>
          </a:xfrm>
        </p:spPr>
        <p:txBody>
          <a:bodyPr>
            <a:normAutofit/>
          </a:bodyPr>
          <a:lstStyle/>
          <a:p>
            <a:pPr algn="ctr"/>
            <a:r>
              <a:rPr lang="en-EE" sz="4400" dirty="0"/>
              <a:t>Miks on mineraalained olulised</a:t>
            </a:r>
            <a:br>
              <a:rPr lang="en-EE" dirty="0"/>
            </a:br>
            <a:endParaRPr lang="en-EE" dirty="0"/>
          </a:p>
        </p:txBody>
      </p:sp>
      <p:sp>
        <p:nvSpPr>
          <p:cNvPr id="3" name="Content Placeholder 2">
            <a:extLst>
              <a:ext uri="{FF2B5EF4-FFF2-40B4-BE49-F238E27FC236}">
                <a16:creationId xmlns:a16="http://schemas.microsoft.com/office/drawing/2014/main" id="{7C03A24F-10C1-3D40-8BA4-936A7A64573A}"/>
              </a:ext>
            </a:extLst>
          </p:cNvPr>
          <p:cNvSpPr>
            <a:spLocks noGrp="1"/>
          </p:cNvSpPr>
          <p:nvPr>
            <p:ph idx="1"/>
          </p:nvPr>
        </p:nvSpPr>
        <p:spPr>
          <a:xfrm>
            <a:off x="1457324" y="1000125"/>
            <a:ext cx="10101263" cy="4157663"/>
          </a:xfrm>
        </p:spPr>
        <p:txBody>
          <a:bodyPr>
            <a:normAutofit/>
          </a:bodyPr>
          <a:lstStyle/>
          <a:p>
            <a:r>
              <a:rPr lang="en-GB" sz="1600" dirty="0" err="1"/>
              <a:t>Mineraalained</a:t>
            </a:r>
            <a:r>
              <a:rPr lang="en-GB" sz="1600" dirty="0"/>
              <a:t> on </a:t>
            </a:r>
            <a:r>
              <a:rPr lang="en-GB" sz="1600" dirty="0" err="1"/>
              <a:t>meie</a:t>
            </a:r>
            <a:r>
              <a:rPr lang="en-GB" sz="1600" dirty="0"/>
              <a:t> </a:t>
            </a:r>
            <a:r>
              <a:rPr lang="en-GB" sz="1600" dirty="0" err="1"/>
              <a:t>organismile</a:t>
            </a:r>
            <a:r>
              <a:rPr lang="en-GB" sz="1600" dirty="0"/>
              <a:t> </a:t>
            </a:r>
            <a:r>
              <a:rPr lang="en-GB" sz="1600" dirty="0" err="1"/>
              <a:t>olulised</a:t>
            </a:r>
            <a:r>
              <a:rPr lang="en-GB" sz="1600" dirty="0"/>
              <a:t> </a:t>
            </a:r>
            <a:r>
              <a:rPr lang="en-GB" sz="1600" dirty="0" err="1"/>
              <a:t>luustiku</a:t>
            </a:r>
            <a:r>
              <a:rPr lang="en-GB" sz="1600" dirty="0"/>
              <a:t>, </a:t>
            </a:r>
            <a:r>
              <a:rPr lang="en-GB" sz="1600" dirty="0" err="1"/>
              <a:t>kehavedelike</a:t>
            </a:r>
            <a:r>
              <a:rPr lang="en-GB" sz="1600" dirty="0"/>
              <a:t> </a:t>
            </a:r>
            <a:r>
              <a:rPr lang="en-GB" sz="1600" dirty="0" err="1"/>
              <a:t>ja</a:t>
            </a:r>
            <a:r>
              <a:rPr lang="en-GB" sz="1600" dirty="0"/>
              <a:t> </a:t>
            </a:r>
            <a:r>
              <a:rPr lang="en-GB" sz="1600" dirty="0" err="1"/>
              <a:t>ensüümide</a:t>
            </a:r>
            <a:r>
              <a:rPr lang="en-GB" sz="1600" dirty="0"/>
              <a:t> </a:t>
            </a:r>
            <a:r>
              <a:rPr lang="en-GB" sz="1600" dirty="0" err="1"/>
              <a:t>koostises</a:t>
            </a:r>
            <a:r>
              <a:rPr lang="en-GB" sz="1600" dirty="0"/>
              <a:t> </a:t>
            </a:r>
          </a:p>
          <a:p>
            <a:r>
              <a:rPr lang="en-GB" sz="1600" dirty="0" err="1"/>
              <a:t>Aitavad</a:t>
            </a:r>
            <a:r>
              <a:rPr lang="en-GB" sz="1600" dirty="0"/>
              <a:t> </a:t>
            </a:r>
            <a:r>
              <a:rPr lang="en-GB" sz="1600" dirty="0" err="1"/>
              <a:t>edastada</a:t>
            </a:r>
            <a:r>
              <a:rPr lang="en-GB" sz="1600" dirty="0"/>
              <a:t> </a:t>
            </a:r>
            <a:r>
              <a:rPr lang="en-GB" sz="1600" dirty="0" err="1"/>
              <a:t>närviimpulsse</a:t>
            </a:r>
            <a:endParaRPr lang="en-GB" sz="1600" dirty="0"/>
          </a:p>
          <a:p>
            <a:r>
              <a:rPr lang="en-GB" sz="1600" dirty="0" err="1"/>
              <a:t>Inimesed</a:t>
            </a:r>
            <a:r>
              <a:rPr lang="en-GB" sz="1600" dirty="0"/>
              <a:t> </a:t>
            </a:r>
            <a:r>
              <a:rPr lang="en-GB" sz="1600" dirty="0" err="1"/>
              <a:t>bioelemente</a:t>
            </a:r>
            <a:r>
              <a:rPr lang="en-GB" sz="1600" dirty="0"/>
              <a:t> </a:t>
            </a:r>
            <a:r>
              <a:rPr lang="en-GB" sz="1600" dirty="0" err="1"/>
              <a:t>toiduga</a:t>
            </a:r>
            <a:r>
              <a:rPr lang="en-GB" sz="1600" dirty="0"/>
              <a:t>, </a:t>
            </a:r>
            <a:r>
              <a:rPr lang="en-GB" sz="1600" dirty="0" err="1"/>
              <a:t>veega</a:t>
            </a:r>
            <a:r>
              <a:rPr lang="en-GB" sz="1600" dirty="0"/>
              <a:t> </a:t>
            </a:r>
            <a:r>
              <a:rPr lang="en-GB" sz="1600" dirty="0" err="1"/>
              <a:t>ja</a:t>
            </a:r>
            <a:r>
              <a:rPr lang="en-GB" sz="1600" dirty="0"/>
              <a:t> </a:t>
            </a:r>
            <a:r>
              <a:rPr lang="en-GB" sz="1600" dirty="0" err="1"/>
              <a:t>ümbritsevast</a:t>
            </a:r>
            <a:r>
              <a:rPr lang="en-GB" sz="1600" dirty="0"/>
              <a:t> </a:t>
            </a:r>
            <a:r>
              <a:rPr lang="en-GB" sz="1600" dirty="0" err="1"/>
              <a:t>õhust</a:t>
            </a:r>
            <a:endParaRPr lang="en-GB" sz="1600" dirty="0"/>
          </a:p>
          <a:p>
            <a:r>
              <a:rPr lang="en-GB" sz="1600" dirty="0" err="1"/>
              <a:t>Taimedesse</a:t>
            </a:r>
            <a:r>
              <a:rPr lang="en-GB" sz="1600" dirty="0"/>
              <a:t> </a:t>
            </a:r>
            <a:r>
              <a:rPr lang="en-GB" sz="1600" dirty="0" err="1"/>
              <a:t>kogunevad</a:t>
            </a:r>
            <a:r>
              <a:rPr lang="en-GB" sz="1600" dirty="0"/>
              <a:t> </a:t>
            </a:r>
            <a:r>
              <a:rPr lang="en-GB" sz="1600" dirty="0" err="1"/>
              <a:t>mineraalained</a:t>
            </a:r>
            <a:r>
              <a:rPr lang="en-GB" sz="1600" dirty="0"/>
              <a:t> </a:t>
            </a:r>
            <a:r>
              <a:rPr lang="en-GB" sz="1600" dirty="0" err="1"/>
              <a:t>pinnasest</a:t>
            </a:r>
            <a:r>
              <a:rPr lang="en-GB" sz="1600" dirty="0"/>
              <a:t> </a:t>
            </a:r>
            <a:r>
              <a:rPr lang="en-GB" sz="1600" dirty="0" err="1"/>
              <a:t>ja</a:t>
            </a:r>
            <a:r>
              <a:rPr lang="en-GB" sz="1600" dirty="0"/>
              <a:t> </a:t>
            </a:r>
            <a:r>
              <a:rPr lang="en-GB" sz="1600" dirty="0" err="1"/>
              <a:t>nende</a:t>
            </a:r>
            <a:r>
              <a:rPr lang="en-GB" sz="1600" dirty="0"/>
              <a:t> </a:t>
            </a:r>
            <a:r>
              <a:rPr lang="en-GB" sz="1600" dirty="0" err="1"/>
              <a:t>sisaldus</a:t>
            </a:r>
            <a:r>
              <a:rPr lang="en-GB" sz="1600" dirty="0"/>
              <a:t> </a:t>
            </a:r>
            <a:r>
              <a:rPr lang="en-GB" sz="1600" dirty="0" err="1"/>
              <a:t>sõltub</a:t>
            </a:r>
            <a:r>
              <a:rPr lang="en-GB" sz="1600" dirty="0"/>
              <a:t> </a:t>
            </a:r>
            <a:r>
              <a:rPr lang="en-GB" sz="1600" dirty="0" err="1"/>
              <a:t>kasvukohast</a:t>
            </a:r>
            <a:r>
              <a:rPr lang="en-GB" sz="1600" dirty="0"/>
              <a:t> </a:t>
            </a:r>
            <a:r>
              <a:rPr lang="en-GB" sz="1600" dirty="0" err="1"/>
              <a:t>ja</a:t>
            </a:r>
            <a:r>
              <a:rPr lang="en-GB" sz="1600" dirty="0"/>
              <a:t> </a:t>
            </a:r>
            <a:r>
              <a:rPr lang="en-GB" sz="1600" dirty="0" err="1"/>
              <a:t>väetamisest</a:t>
            </a:r>
            <a:r>
              <a:rPr lang="en-GB" sz="1600" dirty="0"/>
              <a:t>. </a:t>
            </a:r>
          </a:p>
          <a:p>
            <a:r>
              <a:rPr lang="en-GB" sz="1600" dirty="0" err="1"/>
              <a:t>Joogivee</a:t>
            </a:r>
            <a:r>
              <a:rPr lang="en-GB" sz="1600" dirty="0"/>
              <a:t> </a:t>
            </a:r>
            <a:r>
              <a:rPr lang="en-GB" sz="1600" dirty="0" err="1"/>
              <a:t>mineraalainete</a:t>
            </a:r>
            <a:r>
              <a:rPr lang="en-GB" sz="1600" dirty="0"/>
              <a:t> </a:t>
            </a:r>
            <a:r>
              <a:rPr lang="en-GB" sz="1600" dirty="0" err="1"/>
              <a:t>sisaldus</a:t>
            </a:r>
            <a:r>
              <a:rPr lang="en-GB" sz="1600" dirty="0"/>
              <a:t> </a:t>
            </a:r>
            <a:r>
              <a:rPr lang="en-GB" sz="1600" dirty="0" err="1"/>
              <a:t>sõltub</a:t>
            </a:r>
            <a:r>
              <a:rPr lang="en-GB" sz="1600" dirty="0"/>
              <a:t> </a:t>
            </a:r>
            <a:r>
              <a:rPr lang="en-GB" sz="1600" dirty="0" err="1"/>
              <a:t>kohast</a:t>
            </a:r>
            <a:r>
              <a:rPr lang="en-GB" sz="1600" dirty="0"/>
              <a:t>, </a:t>
            </a:r>
            <a:r>
              <a:rPr lang="en-GB" sz="1600" dirty="0" err="1"/>
              <a:t>kust</a:t>
            </a:r>
            <a:r>
              <a:rPr lang="en-GB" sz="1600" dirty="0"/>
              <a:t> </a:t>
            </a:r>
            <a:r>
              <a:rPr lang="en-GB" sz="1600" dirty="0" err="1"/>
              <a:t>vesi</a:t>
            </a:r>
            <a:r>
              <a:rPr lang="en-GB" sz="1600" dirty="0"/>
              <a:t> </a:t>
            </a:r>
            <a:r>
              <a:rPr lang="en-GB" sz="1600" dirty="0" err="1"/>
              <a:t>pärineb</a:t>
            </a:r>
            <a:endParaRPr lang="en-GB" sz="1600" dirty="0"/>
          </a:p>
          <a:p>
            <a:r>
              <a:rPr lang="en-GB" sz="1600" dirty="0" err="1"/>
              <a:t>Inimene</a:t>
            </a:r>
            <a:r>
              <a:rPr lang="en-GB" sz="1600" dirty="0"/>
              <a:t> </a:t>
            </a:r>
            <a:r>
              <a:rPr lang="en-GB" sz="1600" dirty="0" err="1"/>
              <a:t>vajab</a:t>
            </a:r>
            <a:r>
              <a:rPr lang="en-GB" sz="1600" dirty="0"/>
              <a:t> </a:t>
            </a:r>
            <a:r>
              <a:rPr lang="en-GB" sz="1600" dirty="0" err="1"/>
              <a:t>mineraalaineid</a:t>
            </a:r>
            <a:r>
              <a:rPr lang="en-GB" sz="1600" dirty="0"/>
              <a:t> </a:t>
            </a:r>
            <a:r>
              <a:rPr lang="en-GB" sz="1600" dirty="0" err="1"/>
              <a:t>väikestes</a:t>
            </a:r>
            <a:r>
              <a:rPr lang="en-GB" sz="1600" dirty="0"/>
              <a:t> </a:t>
            </a:r>
            <a:r>
              <a:rPr lang="en-GB" sz="1600" dirty="0" err="1"/>
              <a:t>kogustes</a:t>
            </a:r>
            <a:r>
              <a:rPr lang="en-GB" sz="1600" dirty="0"/>
              <a:t> , aga </a:t>
            </a:r>
            <a:r>
              <a:rPr lang="en-GB" sz="1600" dirty="0" err="1"/>
              <a:t>paraku</a:t>
            </a:r>
            <a:r>
              <a:rPr lang="en-GB" sz="1600" dirty="0"/>
              <a:t> </a:t>
            </a:r>
            <a:r>
              <a:rPr lang="en-GB" sz="1600" dirty="0" err="1"/>
              <a:t>puuduvad</a:t>
            </a:r>
            <a:r>
              <a:rPr lang="en-GB" sz="1600" dirty="0"/>
              <a:t> </a:t>
            </a:r>
            <a:r>
              <a:rPr lang="en-GB" sz="1600" dirty="0" err="1"/>
              <a:t>meil</a:t>
            </a:r>
            <a:r>
              <a:rPr lang="en-GB" sz="1600" dirty="0"/>
              <a:t> </a:t>
            </a:r>
            <a:r>
              <a:rPr lang="en-GB" sz="1600" dirty="0" err="1"/>
              <a:t>piisavad</a:t>
            </a:r>
            <a:r>
              <a:rPr lang="en-GB" sz="1600" dirty="0"/>
              <a:t> </a:t>
            </a:r>
            <a:r>
              <a:rPr lang="en-GB" sz="1600" dirty="0" err="1"/>
              <a:t>mineraalainete</a:t>
            </a:r>
            <a:r>
              <a:rPr lang="en-GB" sz="1600" dirty="0"/>
              <a:t> </a:t>
            </a:r>
            <a:r>
              <a:rPr lang="en-GB" sz="1600" dirty="0" err="1"/>
              <a:t>varud</a:t>
            </a:r>
            <a:r>
              <a:rPr lang="en-GB" sz="1600" dirty="0"/>
              <a:t>, et </a:t>
            </a:r>
            <a:r>
              <a:rPr lang="en-GB" sz="1600" dirty="0" err="1"/>
              <a:t>üle</a:t>
            </a:r>
            <a:r>
              <a:rPr lang="en-GB" sz="1600" dirty="0"/>
              <a:t> </a:t>
            </a:r>
            <a:r>
              <a:rPr lang="en-GB" sz="1600" dirty="0" err="1"/>
              <a:t>elada</a:t>
            </a:r>
            <a:r>
              <a:rPr lang="en-GB" sz="1600" dirty="0"/>
              <a:t> </a:t>
            </a:r>
            <a:r>
              <a:rPr lang="en-GB" sz="1600" dirty="0" err="1"/>
              <a:t>nende</a:t>
            </a:r>
            <a:r>
              <a:rPr lang="en-GB" sz="1600" dirty="0"/>
              <a:t> </a:t>
            </a:r>
            <a:r>
              <a:rPr lang="en-GB" sz="1600" dirty="0" err="1"/>
              <a:t>nappus</a:t>
            </a:r>
            <a:endParaRPr lang="en-GB" sz="1600" dirty="0"/>
          </a:p>
          <a:p>
            <a:r>
              <a:rPr lang="en-GB" sz="1600" dirty="0" err="1"/>
              <a:t>Vajadus</a:t>
            </a:r>
            <a:r>
              <a:rPr lang="en-GB" sz="1600" dirty="0"/>
              <a:t> </a:t>
            </a:r>
            <a:r>
              <a:rPr lang="en-GB" sz="1600" dirty="0" err="1"/>
              <a:t>võib</a:t>
            </a:r>
            <a:r>
              <a:rPr lang="en-GB" sz="1600" dirty="0"/>
              <a:t> </a:t>
            </a:r>
            <a:r>
              <a:rPr lang="en-GB" sz="1600" dirty="0" err="1"/>
              <a:t>sõltuda</a:t>
            </a:r>
            <a:r>
              <a:rPr lang="en-GB" sz="1600" dirty="0"/>
              <a:t> ka </a:t>
            </a:r>
            <a:r>
              <a:rPr lang="en-GB" sz="1600" dirty="0" err="1"/>
              <a:t>vanusest</a:t>
            </a:r>
            <a:r>
              <a:rPr lang="en-GB" sz="1600" dirty="0"/>
              <a:t> </a:t>
            </a:r>
            <a:r>
              <a:rPr lang="en-GB" sz="1600" dirty="0" err="1"/>
              <a:t>ja</a:t>
            </a:r>
            <a:r>
              <a:rPr lang="en-GB" sz="1600" dirty="0"/>
              <a:t> </a:t>
            </a:r>
            <a:r>
              <a:rPr lang="en-GB" sz="1600" dirty="0" err="1"/>
              <a:t>tingimustest</a:t>
            </a:r>
            <a:r>
              <a:rPr lang="en-GB" sz="1600" dirty="0"/>
              <a:t>. </a:t>
            </a:r>
            <a:r>
              <a:rPr lang="en-GB" sz="1600" dirty="0" err="1"/>
              <a:t>Naistel</a:t>
            </a:r>
            <a:r>
              <a:rPr lang="en-GB" sz="1600" dirty="0"/>
              <a:t> on </a:t>
            </a:r>
            <a:r>
              <a:rPr lang="en-GB" sz="1600" dirty="0" err="1"/>
              <a:t>suurenenud</a:t>
            </a:r>
            <a:r>
              <a:rPr lang="en-GB" sz="1600" dirty="0"/>
              <a:t> </a:t>
            </a:r>
            <a:r>
              <a:rPr lang="en-GB" sz="1600" dirty="0" err="1"/>
              <a:t>rauavajadus</a:t>
            </a:r>
            <a:r>
              <a:rPr lang="en-GB" sz="1600" dirty="0"/>
              <a:t> </a:t>
            </a:r>
            <a:r>
              <a:rPr lang="en-GB" sz="1600" dirty="0" err="1"/>
              <a:t>menstruatsiooniga</a:t>
            </a:r>
            <a:r>
              <a:rPr lang="en-GB" sz="1600" dirty="0"/>
              <a:t> </a:t>
            </a:r>
            <a:r>
              <a:rPr lang="en-GB" sz="1600" dirty="0" err="1"/>
              <a:t>ja</a:t>
            </a:r>
            <a:r>
              <a:rPr lang="en-GB" sz="1600" dirty="0"/>
              <a:t> </a:t>
            </a:r>
            <a:r>
              <a:rPr lang="en-GB" sz="1600" dirty="0" err="1"/>
              <a:t>rasedusega</a:t>
            </a:r>
            <a:r>
              <a:rPr lang="en-GB" sz="1600" dirty="0"/>
              <a:t>, </a:t>
            </a:r>
            <a:r>
              <a:rPr lang="en-GB" sz="1600" dirty="0" err="1"/>
              <a:t>sportlastel</a:t>
            </a:r>
            <a:r>
              <a:rPr lang="en-GB" sz="1600" dirty="0"/>
              <a:t> on </a:t>
            </a:r>
            <a:r>
              <a:rPr lang="en-GB" sz="1600" dirty="0" err="1"/>
              <a:t>naatriumivajadus</a:t>
            </a:r>
            <a:r>
              <a:rPr lang="en-GB" sz="1600" dirty="0"/>
              <a:t> </a:t>
            </a:r>
            <a:r>
              <a:rPr lang="en-GB" sz="1600" dirty="0" err="1"/>
              <a:t>suurem</a:t>
            </a:r>
            <a:r>
              <a:rPr lang="en-GB" sz="1600" dirty="0"/>
              <a:t> </a:t>
            </a:r>
            <a:r>
              <a:rPr lang="en-GB" sz="1600" dirty="0" err="1"/>
              <a:t>higistamise</a:t>
            </a:r>
            <a:r>
              <a:rPr lang="en-GB" sz="1600" dirty="0"/>
              <a:t> </a:t>
            </a:r>
            <a:r>
              <a:rPr lang="en-GB" sz="1600" dirty="0" err="1"/>
              <a:t>tagajärjel</a:t>
            </a:r>
            <a:r>
              <a:rPr lang="en-GB" sz="1600" dirty="0"/>
              <a:t>.</a:t>
            </a:r>
          </a:p>
          <a:p>
            <a:endParaRPr lang="en-EE" dirty="0"/>
          </a:p>
        </p:txBody>
      </p:sp>
      <p:pic>
        <p:nvPicPr>
          <p:cNvPr id="11272" name="Picture 8" descr="The Deep Why. It doesn&amp;#39;t seem to come naturally for… | by Michelle Holliday  | Medium">
            <a:extLst>
              <a:ext uri="{FF2B5EF4-FFF2-40B4-BE49-F238E27FC236}">
                <a16:creationId xmlns:a16="http://schemas.microsoft.com/office/drawing/2014/main" id="{CCADA1C3-CB14-E444-8D80-1C034FB27B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424" y="4457701"/>
            <a:ext cx="4952603" cy="1443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684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AC96A9A-A285-0444-9820-0AE415867914}"/>
              </a:ext>
            </a:extLst>
          </p:cNvPr>
          <p:cNvGraphicFramePr>
            <a:graphicFrameLocks noGrp="1"/>
          </p:cNvGraphicFramePr>
          <p:nvPr>
            <p:ph idx="4294967295"/>
            <p:extLst>
              <p:ext uri="{D42A27DB-BD31-4B8C-83A1-F6EECF244321}">
                <p14:modId xmlns:p14="http://schemas.microsoft.com/office/powerpoint/2010/main" val="3240443318"/>
              </p:ext>
            </p:extLst>
          </p:nvPr>
        </p:nvGraphicFramePr>
        <p:xfrm>
          <a:off x="957943" y="544287"/>
          <a:ext cx="10276113" cy="685799"/>
        </p:xfrm>
        <a:graphic>
          <a:graphicData uri="http://schemas.openxmlformats.org/drawingml/2006/table">
            <a:tbl>
              <a:tblPr/>
              <a:tblGrid>
                <a:gridCol w="3425371">
                  <a:extLst>
                    <a:ext uri="{9D8B030D-6E8A-4147-A177-3AD203B41FA5}">
                      <a16:colId xmlns:a16="http://schemas.microsoft.com/office/drawing/2014/main" val="4076395936"/>
                    </a:ext>
                  </a:extLst>
                </a:gridCol>
                <a:gridCol w="3425371">
                  <a:extLst>
                    <a:ext uri="{9D8B030D-6E8A-4147-A177-3AD203B41FA5}">
                      <a16:colId xmlns:a16="http://schemas.microsoft.com/office/drawing/2014/main" val="595886932"/>
                    </a:ext>
                  </a:extLst>
                </a:gridCol>
                <a:gridCol w="3425371">
                  <a:extLst>
                    <a:ext uri="{9D8B030D-6E8A-4147-A177-3AD203B41FA5}">
                      <a16:colId xmlns:a16="http://schemas.microsoft.com/office/drawing/2014/main" val="4099293318"/>
                    </a:ext>
                  </a:extLst>
                </a:gridCol>
              </a:tblGrid>
              <a:tr h="685799">
                <a:tc>
                  <a:txBody>
                    <a:bodyPr/>
                    <a:lstStyle/>
                    <a:p>
                      <a:pPr algn="ctr" fontAlgn="ctr"/>
                      <a:r>
                        <a:rPr lang="en-GB" sz="1400" b="1" dirty="0" err="1">
                          <a:solidFill>
                            <a:schemeClr val="tx1"/>
                          </a:solidFill>
                          <a:effectLst/>
                        </a:rPr>
                        <a:t>Mineraalaine</a:t>
                      </a:r>
                      <a:r>
                        <a:rPr lang="en-GB" sz="1400" b="1" dirty="0">
                          <a:solidFill>
                            <a:schemeClr val="tx1"/>
                          </a:solidFill>
                          <a:effectLst/>
                        </a:rPr>
                        <a:t> </a:t>
                      </a:r>
                      <a:r>
                        <a:rPr lang="en-GB" sz="1400" b="1" dirty="0" err="1">
                          <a:solidFill>
                            <a:schemeClr val="tx1"/>
                          </a:solidFill>
                          <a:effectLst/>
                        </a:rPr>
                        <a:t>tähis</a:t>
                      </a:r>
                      <a:endParaRPr lang="en-GB" sz="1400" b="1" dirty="0">
                        <a:solidFill>
                          <a:schemeClr val="tx1"/>
                        </a:solidFill>
                        <a:effectLst/>
                      </a:endParaRPr>
                    </a:p>
                  </a:txBody>
                  <a:tcPr marL="76200" marR="76200" marT="76200" marB="76200" anchor="ctr">
                    <a:lnL>
                      <a:noFill/>
                    </a:lnL>
                    <a:lnR w="9525" cap="flat" cmpd="sng" algn="ctr">
                      <a:solidFill>
                        <a:srgbClr val="F0F0F0"/>
                      </a:solidFill>
                      <a:prstDash val="solid"/>
                      <a:round/>
                      <a:headEnd type="none" w="med" len="med"/>
                      <a:tailEnd type="none" w="med" len="med"/>
                    </a:lnR>
                    <a:lnT>
                      <a:noFill/>
                    </a:lnT>
                    <a:lnB w="19050" cap="flat" cmpd="sng" algn="ctr">
                      <a:solidFill>
                        <a:srgbClr val="DDDDDD"/>
                      </a:solidFill>
                      <a:prstDash val="solid"/>
                      <a:round/>
                      <a:headEnd type="none" w="med" len="med"/>
                      <a:tailEnd type="none" w="med" len="med"/>
                    </a:lnB>
                    <a:solidFill>
                      <a:schemeClr val="accent3"/>
                    </a:solidFill>
                  </a:tcPr>
                </a:tc>
                <a:tc>
                  <a:txBody>
                    <a:bodyPr/>
                    <a:lstStyle/>
                    <a:p>
                      <a:pPr algn="ctr" fontAlgn="ctr"/>
                      <a:r>
                        <a:rPr lang="en-GB" sz="1400" b="1" dirty="0" err="1">
                          <a:solidFill>
                            <a:schemeClr val="tx1"/>
                          </a:solidFill>
                          <a:effectLst/>
                        </a:rPr>
                        <a:t>Mineraalaine</a:t>
                      </a:r>
                      <a:r>
                        <a:rPr lang="en-GB" sz="1400" b="1" dirty="0">
                          <a:solidFill>
                            <a:schemeClr val="tx1"/>
                          </a:solidFill>
                          <a:effectLst/>
                        </a:rPr>
                        <a:t> </a:t>
                      </a:r>
                      <a:r>
                        <a:rPr lang="en-GB" sz="1400" b="1" dirty="0" err="1">
                          <a:solidFill>
                            <a:schemeClr val="tx1"/>
                          </a:solidFill>
                          <a:effectLst/>
                        </a:rPr>
                        <a:t>nimi</a:t>
                      </a:r>
                      <a:endParaRPr lang="en-GB" sz="1400" b="1" dirty="0">
                        <a:solidFill>
                          <a:schemeClr val="tx1"/>
                        </a:solidFill>
                        <a:effectLst/>
                      </a:endParaRPr>
                    </a:p>
                  </a:txBody>
                  <a:tcPr marL="76200" marR="76200" marT="76200" marB="76200" anchor="ctr">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a:noFill/>
                    </a:lnT>
                    <a:lnB w="19050" cap="flat" cmpd="sng" algn="ctr">
                      <a:solidFill>
                        <a:srgbClr val="DDDDDD"/>
                      </a:solidFill>
                      <a:prstDash val="solid"/>
                      <a:round/>
                      <a:headEnd type="none" w="med" len="med"/>
                      <a:tailEnd type="none" w="med" len="med"/>
                    </a:lnB>
                    <a:solidFill>
                      <a:schemeClr val="accent2">
                        <a:lumMod val="60000"/>
                        <a:lumOff val="40000"/>
                      </a:schemeClr>
                    </a:solidFill>
                  </a:tcPr>
                </a:tc>
                <a:tc>
                  <a:txBody>
                    <a:bodyPr/>
                    <a:lstStyle/>
                    <a:p>
                      <a:pPr algn="ctr" fontAlgn="ctr"/>
                      <a:r>
                        <a:rPr lang="en-GB" sz="1400" b="1" dirty="0" err="1">
                          <a:solidFill>
                            <a:schemeClr val="tx1"/>
                          </a:solidFill>
                          <a:effectLst/>
                        </a:rPr>
                        <a:t>Parimad</a:t>
                      </a:r>
                      <a:r>
                        <a:rPr lang="en-GB" sz="1400" b="1" dirty="0">
                          <a:solidFill>
                            <a:schemeClr val="tx1"/>
                          </a:solidFill>
                          <a:effectLst/>
                        </a:rPr>
                        <a:t> </a:t>
                      </a:r>
                      <a:r>
                        <a:rPr lang="en-GB" sz="1400" b="1" dirty="0" err="1">
                          <a:solidFill>
                            <a:schemeClr val="tx1"/>
                          </a:solidFill>
                          <a:effectLst/>
                        </a:rPr>
                        <a:t>allikad</a:t>
                      </a:r>
                      <a:endParaRPr lang="en-GB" sz="1400" b="1" dirty="0">
                        <a:solidFill>
                          <a:schemeClr val="tx1"/>
                        </a:solidFill>
                        <a:effectLst/>
                      </a:endParaRPr>
                    </a:p>
                  </a:txBody>
                  <a:tcPr marL="76200" marR="76200" marT="76200" marB="76200" anchor="ctr">
                    <a:lnL w="9525" cap="flat" cmpd="sng" algn="ctr">
                      <a:solidFill>
                        <a:srgbClr val="F0F0F0"/>
                      </a:solidFill>
                      <a:prstDash val="solid"/>
                      <a:round/>
                      <a:headEnd type="none" w="med" len="med"/>
                      <a:tailEnd type="none" w="med" len="med"/>
                    </a:lnL>
                    <a:lnR>
                      <a:noFill/>
                    </a:lnR>
                    <a:lnT>
                      <a:noFill/>
                    </a:lnT>
                    <a:lnB w="19050" cap="flat" cmpd="sng" algn="ctr">
                      <a:solidFill>
                        <a:srgbClr val="DDDDDD"/>
                      </a:solidFill>
                      <a:prstDash val="solid"/>
                      <a:round/>
                      <a:headEnd type="none" w="med" len="med"/>
                      <a:tailEnd type="none" w="med" len="med"/>
                    </a:lnB>
                    <a:solidFill>
                      <a:schemeClr val="accent3"/>
                    </a:solidFill>
                  </a:tcPr>
                </a:tc>
                <a:extLst>
                  <a:ext uri="{0D108BD9-81ED-4DB2-BD59-A6C34878D82A}">
                    <a16:rowId xmlns:a16="http://schemas.microsoft.com/office/drawing/2014/main" val="3096583445"/>
                  </a:ext>
                </a:extLst>
              </a:tr>
            </a:tbl>
          </a:graphicData>
        </a:graphic>
      </p:graphicFrame>
      <p:graphicFrame>
        <p:nvGraphicFramePr>
          <p:cNvPr id="5" name="Table 4">
            <a:extLst>
              <a:ext uri="{FF2B5EF4-FFF2-40B4-BE49-F238E27FC236}">
                <a16:creationId xmlns:a16="http://schemas.microsoft.com/office/drawing/2014/main" id="{A2E40191-D160-7243-8458-164A6FF11753}"/>
              </a:ext>
            </a:extLst>
          </p:cNvPr>
          <p:cNvGraphicFramePr>
            <a:graphicFrameLocks noGrp="1"/>
          </p:cNvGraphicFramePr>
          <p:nvPr>
            <p:extLst>
              <p:ext uri="{D42A27DB-BD31-4B8C-83A1-F6EECF244321}">
                <p14:modId xmlns:p14="http://schemas.microsoft.com/office/powerpoint/2010/main" val="1381703485"/>
              </p:ext>
            </p:extLst>
          </p:nvPr>
        </p:nvGraphicFramePr>
        <p:xfrm>
          <a:off x="957943" y="1491343"/>
          <a:ext cx="10276112" cy="4833954"/>
        </p:xfrm>
        <a:graphic>
          <a:graphicData uri="http://schemas.openxmlformats.org/drawingml/2006/table">
            <a:tbl>
              <a:tblPr/>
              <a:tblGrid>
                <a:gridCol w="3473018">
                  <a:extLst>
                    <a:ext uri="{9D8B030D-6E8A-4147-A177-3AD203B41FA5}">
                      <a16:colId xmlns:a16="http://schemas.microsoft.com/office/drawing/2014/main" val="4045576624"/>
                    </a:ext>
                  </a:extLst>
                </a:gridCol>
                <a:gridCol w="3401547">
                  <a:extLst>
                    <a:ext uri="{9D8B030D-6E8A-4147-A177-3AD203B41FA5}">
                      <a16:colId xmlns:a16="http://schemas.microsoft.com/office/drawing/2014/main" val="1222770479"/>
                    </a:ext>
                  </a:extLst>
                </a:gridCol>
                <a:gridCol w="3401547">
                  <a:extLst>
                    <a:ext uri="{9D8B030D-6E8A-4147-A177-3AD203B41FA5}">
                      <a16:colId xmlns:a16="http://schemas.microsoft.com/office/drawing/2014/main" val="2308537367"/>
                    </a:ext>
                  </a:extLst>
                </a:gridCol>
              </a:tblGrid>
              <a:tr h="174994">
                <a:tc>
                  <a:txBody>
                    <a:bodyPr/>
                    <a:lstStyle/>
                    <a:p>
                      <a:pPr algn="ctr" fontAlgn="ctr"/>
                      <a:endParaRPr lang="en-EE" sz="1200" b="1" dirty="0">
                        <a:solidFill>
                          <a:srgbClr val="FFFFFF"/>
                        </a:solidFill>
                        <a:effectLst/>
                      </a:endParaRPr>
                    </a:p>
                  </a:txBody>
                  <a:tcPr marL="21677" marR="21677" marT="21677" marB="21677" anchor="ctr">
                    <a:lnL>
                      <a:noFill/>
                    </a:lnL>
                    <a:lnR w="9525" cap="flat" cmpd="sng" algn="ctr">
                      <a:solidFill>
                        <a:srgbClr val="FFFFFF"/>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chemeClr val="accent1">
                        <a:lumMod val="40000"/>
                        <a:lumOff val="60000"/>
                      </a:schemeClr>
                    </a:solidFill>
                  </a:tcPr>
                </a:tc>
                <a:tc>
                  <a:txBody>
                    <a:bodyPr/>
                    <a:lstStyle/>
                    <a:p>
                      <a:pPr algn="ctr" fontAlgn="ctr"/>
                      <a:endParaRPr lang="en-EE" sz="1200" b="1" dirty="0">
                        <a:solidFill>
                          <a:srgbClr val="FFFFFF"/>
                        </a:solidFill>
                        <a:effectLst/>
                      </a:endParaRPr>
                    </a:p>
                  </a:txBody>
                  <a:tcPr marL="21677" marR="21677" marT="21677" marB="2167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chemeClr val="accent1">
                        <a:lumMod val="40000"/>
                        <a:lumOff val="60000"/>
                      </a:schemeClr>
                    </a:solidFill>
                  </a:tcPr>
                </a:tc>
                <a:tc>
                  <a:txBody>
                    <a:bodyPr/>
                    <a:lstStyle/>
                    <a:p>
                      <a:pPr algn="ctr" fontAlgn="ctr"/>
                      <a:endParaRPr lang="en-EE" sz="1200" b="1" dirty="0">
                        <a:solidFill>
                          <a:srgbClr val="FFFFFF"/>
                        </a:solidFill>
                        <a:effectLst/>
                      </a:endParaRPr>
                    </a:p>
                  </a:txBody>
                  <a:tcPr marL="21677" marR="21677" marT="21677" marB="21677" anchor="ctr">
                    <a:lnL w="9525" cap="flat" cmpd="sng" algn="ctr">
                      <a:solidFill>
                        <a:srgbClr val="FFFFFF"/>
                      </a:solidFill>
                      <a:prstDash val="solid"/>
                      <a:round/>
                      <a:headEnd type="none" w="med" len="med"/>
                      <a:tailEnd type="none" w="med" len="med"/>
                    </a:lnL>
                    <a:lnR>
                      <a:noFill/>
                    </a:lnR>
                    <a:lnT>
                      <a:noFill/>
                    </a:lnT>
                    <a:lnB w="9525" cap="flat" cmpd="sng" algn="ctr">
                      <a:solidFill>
                        <a:srgbClr val="DDDDDD"/>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621773453"/>
                  </a:ext>
                </a:extLst>
              </a:tr>
              <a:tr h="139995">
                <a:tc gridSpan="3">
                  <a:txBody>
                    <a:bodyPr/>
                    <a:lstStyle/>
                    <a:p>
                      <a:pPr fontAlgn="t"/>
                      <a:r>
                        <a:rPr lang="en-GB" sz="1200" b="1" dirty="0" err="1">
                          <a:solidFill>
                            <a:srgbClr val="111111"/>
                          </a:solidFill>
                          <a:effectLst/>
                          <a:latin typeface="inherit"/>
                        </a:rPr>
                        <a:t>Makroelemendid</a:t>
                      </a:r>
                      <a:endParaRPr lang="en-GB" sz="1200" b="1" dirty="0">
                        <a:solidFill>
                          <a:srgbClr val="111111"/>
                        </a:solidFill>
                        <a:effectLst/>
                        <a:latin typeface="inherit"/>
                      </a:endParaRPr>
                    </a:p>
                  </a:txBody>
                  <a:tcPr marL="21677" marR="21677" marT="21677" marB="2167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hMerge="1">
                  <a:txBody>
                    <a:bodyPr/>
                    <a:lstStyle/>
                    <a:p>
                      <a:endParaRPr lang="en-EE"/>
                    </a:p>
                  </a:txBody>
                  <a:tcPr/>
                </a:tc>
                <a:tc hMerge="1">
                  <a:txBody>
                    <a:bodyPr/>
                    <a:lstStyle/>
                    <a:p>
                      <a:endParaRPr lang="en-EE"/>
                    </a:p>
                  </a:txBody>
                  <a:tcPr/>
                </a:tc>
                <a:extLst>
                  <a:ext uri="{0D108BD9-81ED-4DB2-BD59-A6C34878D82A}">
                    <a16:rowId xmlns:a16="http://schemas.microsoft.com/office/drawing/2014/main" val="2902301947"/>
                  </a:ext>
                </a:extLst>
              </a:tr>
              <a:tr h="661341">
                <a:tc>
                  <a:txBody>
                    <a:bodyPr/>
                    <a:lstStyle/>
                    <a:p>
                      <a:pPr fontAlgn="t"/>
                      <a:r>
                        <a:rPr lang="en-GB" sz="1200" b="1" dirty="0">
                          <a:effectLst/>
                        </a:rPr>
                        <a:t>Na</a:t>
                      </a:r>
                      <a:endParaRPr lang="en-GB" sz="1200" dirty="0">
                        <a:effectLst/>
                      </a:endParaRPr>
                    </a:p>
                  </a:txBody>
                  <a:tcPr marL="21677" marR="21677" marT="21677" marB="21677">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GB" sz="1200">
                          <a:effectLst/>
                        </a:rPr>
                        <a:t>naatrium</a:t>
                      </a:r>
                    </a:p>
                  </a:txBody>
                  <a:tcPr marL="21677" marR="21677" marT="21677" marB="21677">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GB" sz="1200" dirty="0" err="1">
                          <a:effectLst/>
                        </a:rPr>
                        <a:t>keedusoola</a:t>
                      </a:r>
                      <a:r>
                        <a:rPr lang="en-GB" sz="1200" dirty="0">
                          <a:effectLst/>
                        </a:rPr>
                        <a:t> </a:t>
                      </a:r>
                      <a:r>
                        <a:rPr lang="en-GB" sz="1200" dirty="0" err="1">
                          <a:effectLst/>
                        </a:rPr>
                        <a:t>koostises</a:t>
                      </a:r>
                      <a:r>
                        <a:rPr lang="en-GB" sz="1200" dirty="0">
                          <a:effectLst/>
                        </a:rPr>
                        <a:t>, </a:t>
                      </a:r>
                      <a:r>
                        <a:rPr lang="en-GB" sz="1200" dirty="0" err="1">
                          <a:effectLst/>
                        </a:rPr>
                        <a:t>juust</a:t>
                      </a:r>
                      <a:r>
                        <a:rPr lang="en-GB" sz="1200" dirty="0">
                          <a:effectLst/>
                        </a:rPr>
                        <a:t>, </a:t>
                      </a:r>
                      <a:r>
                        <a:rPr lang="en-GB" sz="1200" dirty="0" err="1">
                          <a:effectLst/>
                        </a:rPr>
                        <a:t>leib</a:t>
                      </a:r>
                      <a:r>
                        <a:rPr lang="en-GB" sz="1200" dirty="0">
                          <a:effectLst/>
                        </a:rPr>
                        <a:t>, </a:t>
                      </a:r>
                      <a:r>
                        <a:rPr lang="en-GB" sz="1200" dirty="0" err="1">
                          <a:effectLst/>
                        </a:rPr>
                        <a:t>konservid</a:t>
                      </a:r>
                      <a:r>
                        <a:rPr lang="en-GB" sz="1200" dirty="0">
                          <a:effectLst/>
                        </a:rPr>
                        <a:t>, </a:t>
                      </a:r>
                      <a:r>
                        <a:rPr lang="en-GB" sz="1200" dirty="0" err="1">
                          <a:effectLst/>
                        </a:rPr>
                        <a:t>lihasaadused</a:t>
                      </a:r>
                      <a:r>
                        <a:rPr lang="en-GB" sz="1200" dirty="0">
                          <a:effectLst/>
                        </a:rPr>
                        <a:t>, </a:t>
                      </a:r>
                      <a:r>
                        <a:rPr lang="en-GB" sz="1200" dirty="0" err="1">
                          <a:effectLst/>
                        </a:rPr>
                        <a:t>oliivid</a:t>
                      </a:r>
                      <a:endParaRPr lang="en-GB" sz="1200" dirty="0">
                        <a:effectLst/>
                      </a:endParaRPr>
                    </a:p>
                  </a:txBody>
                  <a:tcPr marL="21677" marR="21677" marT="21677" marB="21677">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862442408"/>
                  </a:ext>
                </a:extLst>
              </a:tr>
              <a:tr h="1039966">
                <a:tc>
                  <a:txBody>
                    <a:bodyPr/>
                    <a:lstStyle/>
                    <a:p>
                      <a:pPr fontAlgn="t"/>
                      <a:r>
                        <a:rPr lang="en-GB" sz="1200" b="1" dirty="0">
                          <a:effectLst/>
                        </a:rPr>
                        <a:t>K</a:t>
                      </a:r>
                      <a:endParaRPr lang="en-GB" sz="1200" dirty="0">
                        <a:effectLst/>
                      </a:endParaRPr>
                    </a:p>
                  </a:txBody>
                  <a:tcPr marL="21677" marR="21677" marT="21677" marB="21677">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solidFill>
                  </a:tcPr>
                </a:tc>
                <a:tc>
                  <a:txBody>
                    <a:bodyPr/>
                    <a:lstStyle/>
                    <a:p>
                      <a:pPr fontAlgn="t"/>
                      <a:r>
                        <a:rPr lang="en-GB" sz="1200" dirty="0" err="1">
                          <a:effectLst/>
                        </a:rPr>
                        <a:t>kaalium</a:t>
                      </a:r>
                      <a:endParaRPr lang="en-GB" sz="1200" dirty="0">
                        <a:effectLst/>
                      </a:endParaRPr>
                    </a:p>
                  </a:txBody>
                  <a:tcPr marL="21677" marR="21677" marT="21677" marB="21677">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GB" sz="1200">
                          <a:effectLst/>
                        </a:rPr>
                        <a:t>taimse päritoluga toidud: kuivatatud puuviljad ja marjad, pähklid, seemned, maapirn, kartul, redis, kapsas, rohelised köögiviljad, kamajahu, peet, banaan, leib, sõstrad, tomat</a:t>
                      </a:r>
                    </a:p>
                  </a:txBody>
                  <a:tcPr marL="21677" marR="21677" marT="21677" marB="21677">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719075405"/>
                  </a:ext>
                </a:extLst>
              </a:tr>
              <a:tr h="409986">
                <a:tc>
                  <a:txBody>
                    <a:bodyPr/>
                    <a:lstStyle/>
                    <a:p>
                      <a:pPr fontAlgn="t"/>
                      <a:r>
                        <a:rPr lang="en-GB" sz="1200" b="1">
                          <a:effectLst/>
                        </a:rPr>
                        <a:t>Ca</a:t>
                      </a:r>
                      <a:endParaRPr lang="en-GB" sz="1200">
                        <a:effectLst/>
                      </a:endParaRPr>
                    </a:p>
                  </a:txBody>
                  <a:tcPr marL="21677" marR="21677" marT="21677" marB="21677">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GB" sz="1200" dirty="0" err="1">
                          <a:effectLst/>
                        </a:rPr>
                        <a:t>kaltsium</a:t>
                      </a:r>
                      <a:endParaRPr lang="en-GB" sz="1200" dirty="0">
                        <a:effectLst/>
                      </a:endParaRPr>
                    </a:p>
                  </a:txBody>
                  <a:tcPr marL="21677" marR="21677" marT="21677" marB="21677">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GB" sz="1200" dirty="0" err="1">
                          <a:effectLst/>
                        </a:rPr>
                        <a:t>piim</a:t>
                      </a:r>
                      <a:r>
                        <a:rPr lang="en-GB" sz="1200" dirty="0">
                          <a:effectLst/>
                        </a:rPr>
                        <a:t> </a:t>
                      </a:r>
                      <a:r>
                        <a:rPr lang="en-GB" sz="1200" dirty="0" err="1">
                          <a:effectLst/>
                        </a:rPr>
                        <a:t>ja</a:t>
                      </a:r>
                      <a:r>
                        <a:rPr lang="en-GB" sz="1200" dirty="0">
                          <a:effectLst/>
                        </a:rPr>
                        <a:t> </a:t>
                      </a:r>
                      <a:r>
                        <a:rPr lang="en-GB" sz="1200" dirty="0" err="1">
                          <a:effectLst/>
                        </a:rPr>
                        <a:t>piimatooted</a:t>
                      </a:r>
                      <a:r>
                        <a:rPr lang="en-GB" sz="1200" dirty="0">
                          <a:effectLst/>
                        </a:rPr>
                        <a:t> (</a:t>
                      </a:r>
                      <a:r>
                        <a:rPr lang="en-GB" sz="1200" dirty="0" err="1">
                          <a:effectLst/>
                        </a:rPr>
                        <a:t>eriti</a:t>
                      </a:r>
                      <a:r>
                        <a:rPr lang="en-GB" sz="1200" dirty="0">
                          <a:effectLst/>
                        </a:rPr>
                        <a:t> </a:t>
                      </a:r>
                      <a:r>
                        <a:rPr lang="en-GB" sz="1200" dirty="0" err="1">
                          <a:effectLst/>
                        </a:rPr>
                        <a:t>juust</a:t>
                      </a:r>
                      <a:r>
                        <a:rPr lang="en-GB" sz="1200" dirty="0">
                          <a:effectLst/>
                        </a:rPr>
                        <a:t>), </a:t>
                      </a:r>
                      <a:r>
                        <a:rPr lang="en-GB" sz="1200" dirty="0" err="1">
                          <a:effectLst/>
                        </a:rPr>
                        <a:t>pähklid</a:t>
                      </a:r>
                      <a:r>
                        <a:rPr lang="en-GB" sz="1200" dirty="0">
                          <a:effectLst/>
                        </a:rPr>
                        <a:t>, </a:t>
                      </a:r>
                      <a:r>
                        <a:rPr lang="en-GB" sz="1200" dirty="0" err="1">
                          <a:effectLst/>
                        </a:rPr>
                        <a:t>seemned</a:t>
                      </a:r>
                      <a:r>
                        <a:rPr lang="en-GB" sz="1200" dirty="0">
                          <a:effectLst/>
                        </a:rPr>
                        <a:t>, kala (</a:t>
                      </a:r>
                      <a:r>
                        <a:rPr lang="en-GB" sz="1200" dirty="0" err="1">
                          <a:effectLst/>
                        </a:rPr>
                        <a:t>luudega</a:t>
                      </a:r>
                      <a:r>
                        <a:rPr lang="en-GB" sz="1200" dirty="0">
                          <a:effectLst/>
                        </a:rPr>
                        <a:t>), </a:t>
                      </a:r>
                      <a:r>
                        <a:rPr lang="en-GB" sz="1200" dirty="0" err="1">
                          <a:effectLst/>
                        </a:rPr>
                        <a:t>spinat</a:t>
                      </a:r>
                      <a:endParaRPr lang="en-GB" sz="1200" dirty="0">
                        <a:effectLst/>
                      </a:endParaRPr>
                    </a:p>
                  </a:txBody>
                  <a:tcPr marL="21677" marR="21677" marT="21677" marB="21677">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022522690"/>
                  </a:ext>
                </a:extLst>
              </a:tr>
              <a:tr h="589980">
                <a:tc>
                  <a:txBody>
                    <a:bodyPr/>
                    <a:lstStyle/>
                    <a:p>
                      <a:pPr fontAlgn="t"/>
                      <a:r>
                        <a:rPr lang="en-GB" sz="1200" b="1">
                          <a:effectLst/>
                        </a:rPr>
                        <a:t>Mg</a:t>
                      </a:r>
                      <a:endParaRPr lang="en-GB" sz="1200">
                        <a:effectLst/>
                      </a:endParaRPr>
                    </a:p>
                  </a:txBody>
                  <a:tcPr marL="21677" marR="21677" marT="21677" marB="21677">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GB" sz="1200" dirty="0" err="1">
                          <a:effectLst/>
                        </a:rPr>
                        <a:t>magneesium</a:t>
                      </a:r>
                      <a:endParaRPr lang="en-GB" sz="1200" dirty="0">
                        <a:effectLst/>
                      </a:endParaRPr>
                    </a:p>
                  </a:txBody>
                  <a:tcPr marL="21677" marR="21677" marT="21677" marB="21677">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GB" sz="1200">
                          <a:effectLst/>
                        </a:rPr>
                        <a:t>pähklid, seemned, kama, leib, spinat, kaunviljad, tatar, täisteratooted, sea-, veise- ja kanaliha, banaan, brokoli</a:t>
                      </a:r>
                    </a:p>
                  </a:txBody>
                  <a:tcPr marL="21677" marR="21677" marT="21677" marB="21677">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371495615"/>
                  </a:ext>
                </a:extLst>
              </a:tr>
              <a:tr h="589980">
                <a:tc>
                  <a:txBody>
                    <a:bodyPr/>
                    <a:lstStyle/>
                    <a:p>
                      <a:pPr fontAlgn="t"/>
                      <a:r>
                        <a:rPr lang="en-GB" sz="1200" b="1">
                          <a:effectLst/>
                        </a:rPr>
                        <a:t>P</a:t>
                      </a:r>
                      <a:endParaRPr lang="en-GB" sz="1200">
                        <a:effectLst/>
                      </a:endParaRPr>
                    </a:p>
                  </a:txBody>
                  <a:tcPr marL="21677" marR="21677" marT="21677" marB="21677">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GB" sz="1200" dirty="0" err="1">
                          <a:effectLst/>
                        </a:rPr>
                        <a:t>fosfor</a:t>
                      </a:r>
                      <a:endParaRPr lang="en-GB" sz="1200" dirty="0">
                        <a:effectLst/>
                      </a:endParaRPr>
                    </a:p>
                  </a:txBody>
                  <a:tcPr marL="21677" marR="21677" marT="21677" marB="21677">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GB" sz="1200">
                          <a:effectLst/>
                        </a:rPr>
                        <a:t>seemned, pähklid, piimatooted (eriti juust), maks, linnu- ja veiseliha, leib, kala, täisteratooted, kaunviljad</a:t>
                      </a:r>
                    </a:p>
                  </a:txBody>
                  <a:tcPr marL="21677" marR="21677" marT="21677" marB="21677">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539810193"/>
                  </a:ext>
                </a:extLst>
              </a:tr>
              <a:tr h="859971">
                <a:tc>
                  <a:txBody>
                    <a:bodyPr/>
                    <a:lstStyle/>
                    <a:p>
                      <a:pPr fontAlgn="t"/>
                      <a:r>
                        <a:rPr lang="en-GB" sz="1200" b="1">
                          <a:effectLst/>
                        </a:rPr>
                        <a:t>S</a:t>
                      </a:r>
                      <a:endParaRPr lang="en-GB" sz="1200">
                        <a:effectLst/>
                      </a:endParaRPr>
                    </a:p>
                  </a:txBody>
                  <a:tcPr marL="21677" marR="21677" marT="21677" marB="21677">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GB" sz="1200" dirty="0" err="1">
                          <a:effectLst/>
                        </a:rPr>
                        <a:t>väävel</a:t>
                      </a:r>
                      <a:endParaRPr lang="en-GB" sz="1200" dirty="0">
                        <a:effectLst/>
                      </a:endParaRPr>
                    </a:p>
                  </a:txBody>
                  <a:tcPr marL="21677" marR="21677" marT="21677" marB="21677">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GB" sz="1200" dirty="0" err="1">
                          <a:effectLst/>
                        </a:rPr>
                        <a:t>toidud</a:t>
                      </a:r>
                      <a:r>
                        <a:rPr lang="en-GB" sz="1200" dirty="0">
                          <a:effectLst/>
                        </a:rPr>
                        <a:t>, mis </a:t>
                      </a:r>
                      <a:r>
                        <a:rPr lang="en-GB" sz="1200" dirty="0" err="1">
                          <a:effectLst/>
                        </a:rPr>
                        <a:t>sisaldavad</a:t>
                      </a:r>
                      <a:r>
                        <a:rPr lang="en-GB" sz="1200" dirty="0">
                          <a:effectLst/>
                        </a:rPr>
                        <a:t> </a:t>
                      </a:r>
                      <a:r>
                        <a:rPr lang="en-GB" sz="1200" dirty="0" err="1">
                          <a:effectLst/>
                        </a:rPr>
                        <a:t>aminohappeid</a:t>
                      </a:r>
                      <a:r>
                        <a:rPr lang="en-GB" sz="1200" dirty="0">
                          <a:effectLst/>
                        </a:rPr>
                        <a:t> </a:t>
                      </a:r>
                      <a:r>
                        <a:rPr lang="en-GB" sz="1200" dirty="0" err="1">
                          <a:effectLst/>
                        </a:rPr>
                        <a:t>metioniini</a:t>
                      </a:r>
                      <a:r>
                        <a:rPr lang="en-GB" sz="1200" dirty="0">
                          <a:effectLst/>
                        </a:rPr>
                        <a:t> (</a:t>
                      </a:r>
                      <a:r>
                        <a:rPr lang="en-GB" sz="1200" dirty="0" err="1">
                          <a:effectLst/>
                        </a:rPr>
                        <a:t>teraviljatooted</a:t>
                      </a:r>
                      <a:r>
                        <a:rPr lang="en-GB" sz="1200" dirty="0">
                          <a:effectLst/>
                        </a:rPr>
                        <a:t>, </a:t>
                      </a:r>
                      <a:r>
                        <a:rPr lang="en-GB" sz="1200" dirty="0" err="1">
                          <a:effectLst/>
                        </a:rPr>
                        <a:t>pähklid</a:t>
                      </a:r>
                      <a:r>
                        <a:rPr lang="en-GB" sz="1200" dirty="0">
                          <a:effectLst/>
                        </a:rPr>
                        <a:t>) </a:t>
                      </a:r>
                      <a:r>
                        <a:rPr lang="en-GB" sz="1200" dirty="0" err="1">
                          <a:effectLst/>
                        </a:rPr>
                        <a:t>ja</a:t>
                      </a:r>
                      <a:r>
                        <a:rPr lang="en-GB" sz="1200" dirty="0">
                          <a:effectLst/>
                        </a:rPr>
                        <a:t> </a:t>
                      </a:r>
                      <a:r>
                        <a:rPr lang="en-GB" sz="1200" dirty="0" err="1">
                          <a:effectLst/>
                        </a:rPr>
                        <a:t>tsüsteiini</a:t>
                      </a:r>
                      <a:r>
                        <a:rPr lang="en-GB" sz="1200" dirty="0">
                          <a:effectLst/>
                        </a:rPr>
                        <a:t> (</a:t>
                      </a:r>
                      <a:r>
                        <a:rPr lang="en-GB" sz="1200" dirty="0" err="1">
                          <a:effectLst/>
                        </a:rPr>
                        <a:t>liha</a:t>
                      </a:r>
                      <a:r>
                        <a:rPr lang="en-GB" sz="1200" dirty="0">
                          <a:effectLst/>
                        </a:rPr>
                        <a:t>, kala, </a:t>
                      </a:r>
                      <a:r>
                        <a:rPr lang="en-GB" sz="1200" dirty="0" err="1">
                          <a:effectLst/>
                        </a:rPr>
                        <a:t>sojaoad</a:t>
                      </a:r>
                      <a:r>
                        <a:rPr lang="en-GB" sz="1200" dirty="0">
                          <a:effectLst/>
                        </a:rPr>
                        <a:t>, </a:t>
                      </a:r>
                      <a:r>
                        <a:rPr lang="en-GB" sz="1200" dirty="0" err="1">
                          <a:effectLst/>
                        </a:rPr>
                        <a:t>teraviljad</a:t>
                      </a:r>
                      <a:r>
                        <a:rPr lang="en-GB" sz="1200" dirty="0">
                          <a:effectLst/>
                        </a:rPr>
                        <a:t>) </a:t>
                      </a:r>
                      <a:r>
                        <a:rPr lang="en-GB" sz="1200" dirty="0" err="1">
                          <a:effectLst/>
                        </a:rPr>
                        <a:t>sisaldavaid</a:t>
                      </a:r>
                      <a:r>
                        <a:rPr lang="en-GB" sz="1200" dirty="0">
                          <a:effectLst/>
                        </a:rPr>
                        <a:t> </a:t>
                      </a:r>
                      <a:r>
                        <a:rPr lang="en-GB" sz="1200" dirty="0" err="1">
                          <a:effectLst/>
                        </a:rPr>
                        <a:t>valke</a:t>
                      </a:r>
                      <a:endParaRPr lang="en-GB" sz="1200" dirty="0">
                        <a:effectLst/>
                      </a:endParaRPr>
                    </a:p>
                  </a:txBody>
                  <a:tcPr marL="21677" marR="21677" marT="21677" marB="21677">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028017146"/>
                  </a:ext>
                </a:extLst>
              </a:tr>
              <a:tr h="139995">
                <a:tc>
                  <a:txBody>
                    <a:bodyPr/>
                    <a:lstStyle/>
                    <a:p>
                      <a:pPr fontAlgn="t"/>
                      <a:r>
                        <a:rPr lang="en-GB" sz="1200" b="1">
                          <a:effectLst/>
                        </a:rPr>
                        <a:t>Cl</a:t>
                      </a:r>
                      <a:endParaRPr lang="en-GB" sz="1200">
                        <a:effectLst/>
                      </a:endParaRPr>
                    </a:p>
                  </a:txBody>
                  <a:tcPr marL="21677" marR="21677" marT="21677" marB="21677">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tcPr>
                </a:tc>
                <a:tc>
                  <a:txBody>
                    <a:bodyPr/>
                    <a:lstStyle/>
                    <a:p>
                      <a:pPr fontAlgn="t"/>
                      <a:r>
                        <a:rPr lang="en-GB" sz="1200">
                          <a:effectLst/>
                        </a:rPr>
                        <a:t>kloor</a:t>
                      </a:r>
                    </a:p>
                  </a:txBody>
                  <a:tcPr marL="21677" marR="21677" marT="21677" marB="21677">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tcPr>
                </a:tc>
                <a:tc>
                  <a:txBody>
                    <a:bodyPr/>
                    <a:lstStyle/>
                    <a:p>
                      <a:pPr fontAlgn="t"/>
                      <a:r>
                        <a:rPr lang="en-GB" sz="1200" dirty="0" err="1">
                          <a:effectLst/>
                        </a:rPr>
                        <a:t>keedusool</a:t>
                      </a:r>
                      <a:endParaRPr lang="en-GB" sz="1200" dirty="0">
                        <a:effectLst/>
                      </a:endParaRPr>
                    </a:p>
                  </a:txBody>
                  <a:tcPr marL="21677" marR="21677" marT="21677" marB="21677">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a:noFill/>
                    </a:lnB>
                  </a:tcPr>
                </a:tc>
                <a:extLst>
                  <a:ext uri="{0D108BD9-81ED-4DB2-BD59-A6C34878D82A}">
                    <a16:rowId xmlns:a16="http://schemas.microsoft.com/office/drawing/2014/main" val="126285662"/>
                  </a:ext>
                </a:extLst>
              </a:tr>
            </a:tbl>
          </a:graphicData>
        </a:graphic>
      </p:graphicFrame>
    </p:spTree>
    <p:extLst>
      <p:ext uri="{BB962C8B-B14F-4D97-AF65-F5344CB8AC3E}">
        <p14:creationId xmlns:p14="http://schemas.microsoft.com/office/powerpoint/2010/main" val="4288925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AAB2B7F-4226-F745-A837-DDC7066547B4}"/>
              </a:ext>
            </a:extLst>
          </p:cNvPr>
          <p:cNvGraphicFramePr>
            <a:graphicFrameLocks noGrp="1"/>
          </p:cNvGraphicFramePr>
          <p:nvPr>
            <p:ph idx="4294967295"/>
            <p:extLst>
              <p:ext uri="{D42A27DB-BD31-4B8C-83A1-F6EECF244321}">
                <p14:modId xmlns:p14="http://schemas.microsoft.com/office/powerpoint/2010/main" val="336266449"/>
              </p:ext>
            </p:extLst>
          </p:nvPr>
        </p:nvGraphicFramePr>
        <p:xfrm>
          <a:off x="1023257" y="751114"/>
          <a:ext cx="9699171" cy="5284788"/>
        </p:xfrm>
        <a:graphic>
          <a:graphicData uri="http://schemas.openxmlformats.org/drawingml/2006/table">
            <a:tbl>
              <a:tblPr/>
              <a:tblGrid>
                <a:gridCol w="1697355">
                  <a:extLst>
                    <a:ext uri="{9D8B030D-6E8A-4147-A177-3AD203B41FA5}">
                      <a16:colId xmlns:a16="http://schemas.microsoft.com/office/drawing/2014/main" val="2617074303"/>
                    </a:ext>
                  </a:extLst>
                </a:gridCol>
                <a:gridCol w="1697355">
                  <a:extLst>
                    <a:ext uri="{9D8B030D-6E8A-4147-A177-3AD203B41FA5}">
                      <a16:colId xmlns:a16="http://schemas.microsoft.com/office/drawing/2014/main" val="3343533586"/>
                    </a:ext>
                  </a:extLst>
                </a:gridCol>
                <a:gridCol w="6304461">
                  <a:extLst>
                    <a:ext uri="{9D8B030D-6E8A-4147-A177-3AD203B41FA5}">
                      <a16:colId xmlns:a16="http://schemas.microsoft.com/office/drawing/2014/main" val="1464833803"/>
                    </a:ext>
                  </a:extLst>
                </a:gridCol>
              </a:tblGrid>
              <a:tr h="448405">
                <a:tc gridSpan="3">
                  <a:txBody>
                    <a:bodyPr/>
                    <a:lstStyle/>
                    <a:p>
                      <a:pPr algn="ctr" fontAlgn="t"/>
                      <a:r>
                        <a:rPr lang="en-GB" sz="1400" b="1" dirty="0" err="1">
                          <a:solidFill>
                            <a:srgbClr val="111111"/>
                          </a:solidFill>
                          <a:effectLst/>
                          <a:latin typeface="inherit"/>
                        </a:rPr>
                        <a:t>Mikroelemendid</a:t>
                      </a:r>
                      <a:endParaRPr lang="en-GB" sz="1400" b="1" dirty="0">
                        <a:solidFill>
                          <a:srgbClr val="111111"/>
                        </a:solidFill>
                        <a:effectLst/>
                        <a:latin typeface="inherit"/>
                      </a:endParaRPr>
                    </a:p>
                  </a:txBody>
                  <a:tcPr marL="59579" marR="59579" marT="59579" marB="59579">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1">
                        <a:lumMod val="40000"/>
                        <a:lumOff val="60000"/>
                      </a:schemeClr>
                    </a:solidFill>
                  </a:tcPr>
                </a:tc>
                <a:tc hMerge="1">
                  <a:txBody>
                    <a:bodyPr/>
                    <a:lstStyle/>
                    <a:p>
                      <a:endParaRPr lang="en-EE"/>
                    </a:p>
                  </a:txBody>
                  <a:tcPr/>
                </a:tc>
                <a:tc hMerge="1">
                  <a:txBody>
                    <a:bodyPr/>
                    <a:lstStyle/>
                    <a:p>
                      <a:endParaRPr lang="en-EE"/>
                    </a:p>
                  </a:txBody>
                  <a:tcPr/>
                </a:tc>
                <a:extLst>
                  <a:ext uri="{0D108BD9-81ED-4DB2-BD59-A6C34878D82A}">
                    <a16:rowId xmlns:a16="http://schemas.microsoft.com/office/drawing/2014/main" val="905208491"/>
                  </a:ext>
                </a:extLst>
              </a:tr>
              <a:tr h="1024929">
                <a:tc>
                  <a:txBody>
                    <a:bodyPr/>
                    <a:lstStyle/>
                    <a:p>
                      <a:pPr fontAlgn="t"/>
                      <a:r>
                        <a:rPr lang="en-GB" sz="1400" b="1" dirty="0">
                          <a:effectLst/>
                        </a:rPr>
                        <a:t>Fe</a:t>
                      </a:r>
                      <a:endParaRPr lang="en-GB" sz="1400" dirty="0">
                        <a:effectLst/>
                      </a:endParaRPr>
                    </a:p>
                  </a:txBody>
                  <a:tcPr marL="59579" marR="59579" marT="59579" marB="59579">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GB" sz="1400">
                          <a:effectLst/>
                        </a:rPr>
                        <a:t>raud</a:t>
                      </a:r>
                    </a:p>
                  </a:txBody>
                  <a:tcPr marL="59579" marR="59579" marT="59579" marB="59579">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GB" sz="1400">
                          <a:effectLst/>
                        </a:rPr>
                        <a:t>maks, verivorst, seemned, muna, rosinad, leib, taine veise- ja sealiha, täisteratooted, tatar, maasikad</a:t>
                      </a:r>
                    </a:p>
                  </a:txBody>
                  <a:tcPr marL="59579" marR="59579" marT="59579" marB="59579">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5517189"/>
                  </a:ext>
                </a:extLst>
              </a:tr>
              <a:tr h="1024929">
                <a:tc>
                  <a:txBody>
                    <a:bodyPr/>
                    <a:lstStyle/>
                    <a:p>
                      <a:pPr fontAlgn="t"/>
                      <a:r>
                        <a:rPr lang="en-GB" sz="1400" b="1" dirty="0">
                          <a:effectLst/>
                        </a:rPr>
                        <a:t>Zn</a:t>
                      </a:r>
                      <a:endParaRPr lang="en-GB" sz="1400" dirty="0">
                        <a:effectLst/>
                      </a:endParaRPr>
                    </a:p>
                  </a:txBody>
                  <a:tcPr marL="59579" marR="59579" marT="59579" marB="59579">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GB" sz="1400">
                          <a:effectLst/>
                        </a:rPr>
                        <a:t>tsink</a:t>
                      </a:r>
                    </a:p>
                  </a:txBody>
                  <a:tcPr marL="59579" marR="59579" marT="59579" marB="59579">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GB" sz="1400">
                          <a:effectLst/>
                        </a:rPr>
                        <a:t>maks, liha, kamajahu, seemned, pähklid, juust, leib, kaunviljad, mereannid (krabid, räim), täisteratooted, munad,</a:t>
                      </a:r>
                    </a:p>
                  </a:txBody>
                  <a:tcPr marL="59579" marR="59579" marT="59579" marB="59579">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539994815"/>
                  </a:ext>
                </a:extLst>
              </a:tr>
              <a:tr h="1024929">
                <a:tc>
                  <a:txBody>
                    <a:bodyPr/>
                    <a:lstStyle/>
                    <a:p>
                      <a:pPr fontAlgn="t"/>
                      <a:r>
                        <a:rPr lang="en-GB" sz="1400" b="1">
                          <a:effectLst/>
                        </a:rPr>
                        <a:t>Cu</a:t>
                      </a:r>
                      <a:endParaRPr lang="en-GB" sz="1400">
                        <a:effectLst/>
                      </a:endParaRPr>
                    </a:p>
                  </a:txBody>
                  <a:tcPr marL="59579" marR="59579" marT="59579" marB="59579">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GB" sz="1400">
                          <a:effectLst/>
                        </a:rPr>
                        <a:t>vask</a:t>
                      </a:r>
                    </a:p>
                  </a:txBody>
                  <a:tcPr marL="59579" marR="59579" marT="59579" marB="59579">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GB" sz="1400">
                          <a:effectLst/>
                        </a:rPr>
                        <a:t>maks, kakaopulber, liha, kaunviljad, täisteratooted, seemned, pähklid, tatar, leib, lõhe, avokaado, peet, mereannid</a:t>
                      </a:r>
                    </a:p>
                  </a:txBody>
                  <a:tcPr marL="59579" marR="59579" marT="59579" marB="59579">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713741420"/>
                  </a:ext>
                </a:extLst>
              </a:tr>
              <a:tr h="1024929">
                <a:tc>
                  <a:txBody>
                    <a:bodyPr/>
                    <a:lstStyle/>
                    <a:p>
                      <a:pPr fontAlgn="t"/>
                      <a:r>
                        <a:rPr lang="en-GB" sz="1400" b="1">
                          <a:effectLst/>
                        </a:rPr>
                        <a:t>I</a:t>
                      </a:r>
                      <a:endParaRPr lang="en-GB" sz="1400">
                        <a:effectLst/>
                      </a:endParaRPr>
                    </a:p>
                  </a:txBody>
                  <a:tcPr marL="59579" marR="59579" marT="59579" marB="59579">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GB" sz="1400">
                          <a:effectLst/>
                        </a:rPr>
                        <a:t>jood</a:t>
                      </a:r>
                    </a:p>
                  </a:txBody>
                  <a:tcPr marL="59579" marR="59579" marT="59579" marB="59579">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GB" sz="1400">
                          <a:effectLst/>
                        </a:rPr>
                        <a:t>jodeeritud sool, kalad ja teised mereannid, juustud, muna, osad leivad ja jogurtid</a:t>
                      </a:r>
                    </a:p>
                  </a:txBody>
                  <a:tcPr marL="59579" marR="59579" marT="59579" marB="59579">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698896666"/>
                  </a:ext>
                </a:extLst>
              </a:tr>
              <a:tr h="736667">
                <a:tc>
                  <a:txBody>
                    <a:bodyPr/>
                    <a:lstStyle/>
                    <a:p>
                      <a:pPr fontAlgn="t"/>
                      <a:r>
                        <a:rPr lang="en-GB" sz="1400" b="1">
                          <a:effectLst/>
                        </a:rPr>
                        <a:t>Se</a:t>
                      </a:r>
                      <a:endParaRPr lang="en-GB" sz="1400">
                        <a:effectLst/>
                      </a:endParaRPr>
                    </a:p>
                  </a:txBody>
                  <a:tcPr marL="59579" marR="59579" marT="59579" marB="59579">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tcPr>
                </a:tc>
                <a:tc>
                  <a:txBody>
                    <a:bodyPr/>
                    <a:lstStyle/>
                    <a:p>
                      <a:pPr fontAlgn="t"/>
                      <a:r>
                        <a:rPr lang="en-GB" sz="1400">
                          <a:effectLst/>
                        </a:rPr>
                        <a:t>seleen</a:t>
                      </a:r>
                    </a:p>
                  </a:txBody>
                  <a:tcPr marL="59579" marR="59579" marT="59579" marB="59579">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tcPr>
                </a:tc>
                <a:tc>
                  <a:txBody>
                    <a:bodyPr/>
                    <a:lstStyle/>
                    <a:p>
                      <a:pPr fontAlgn="t"/>
                      <a:r>
                        <a:rPr lang="en-GB" sz="1400" dirty="0" err="1">
                          <a:effectLst/>
                        </a:rPr>
                        <a:t>parapähkel</a:t>
                      </a:r>
                      <a:r>
                        <a:rPr lang="en-GB" sz="1400" dirty="0">
                          <a:effectLst/>
                        </a:rPr>
                        <a:t>, </a:t>
                      </a:r>
                      <a:r>
                        <a:rPr lang="en-GB" sz="1400" dirty="0" err="1">
                          <a:effectLst/>
                        </a:rPr>
                        <a:t>maks</a:t>
                      </a:r>
                      <a:r>
                        <a:rPr lang="en-GB" sz="1400" dirty="0">
                          <a:effectLst/>
                        </a:rPr>
                        <a:t>, </a:t>
                      </a:r>
                      <a:r>
                        <a:rPr lang="en-GB" sz="1400" dirty="0" err="1">
                          <a:effectLst/>
                        </a:rPr>
                        <a:t>kalad</a:t>
                      </a:r>
                      <a:r>
                        <a:rPr lang="en-GB" sz="1400" dirty="0">
                          <a:effectLst/>
                        </a:rPr>
                        <a:t> </a:t>
                      </a:r>
                      <a:r>
                        <a:rPr lang="en-GB" sz="1400" dirty="0" err="1">
                          <a:effectLst/>
                        </a:rPr>
                        <a:t>ja</a:t>
                      </a:r>
                      <a:r>
                        <a:rPr lang="en-GB" sz="1400" dirty="0">
                          <a:effectLst/>
                        </a:rPr>
                        <a:t> </a:t>
                      </a:r>
                      <a:r>
                        <a:rPr lang="en-GB" sz="1400" dirty="0" err="1">
                          <a:effectLst/>
                        </a:rPr>
                        <a:t>mereannid</a:t>
                      </a:r>
                      <a:r>
                        <a:rPr lang="en-GB" sz="1400" dirty="0">
                          <a:effectLst/>
                        </a:rPr>
                        <a:t>, </a:t>
                      </a:r>
                      <a:r>
                        <a:rPr lang="en-GB" sz="1400" dirty="0" err="1">
                          <a:effectLst/>
                        </a:rPr>
                        <a:t>päevalilleseemned</a:t>
                      </a:r>
                      <a:r>
                        <a:rPr lang="en-GB" sz="1400" dirty="0">
                          <a:effectLst/>
                        </a:rPr>
                        <a:t>, </a:t>
                      </a:r>
                      <a:r>
                        <a:rPr lang="en-GB" sz="1400" dirty="0" err="1">
                          <a:effectLst/>
                        </a:rPr>
                        <a:t>liha</a:t>
                      </a:r>
                      <a:endParaRPr lang="en-GB" sz="1400" dirty="0">
                        <a:effectLst/>
                      </a:endParaRPr>
                    </a:p>
                  </a:txBody>
                  <a:tcPr marL="59579" marR="59579" marT="59579" marB="59579">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a:noFill/>
                    </a:lnB>
                  </a:tcPr>
                </a:tc>
                <a:extLst>
                  <a:ext uri="{0D108BD9-81ED-4DB2-BD59-A6C34878D82A}">
                    <a16:rowId xmlns:a16="http://schemas.microsoft.com/office/drawing/2014/main" val="1080053094"/>
                  </a:ext>
                </a:extLst>
              </a:tr>
            </a:tbl>
          </a:graphicData>
        </a:graphic>
      </p:graphicFrame>
    </p:spTree>
    <p:extLst>
      <p:ext uri="{BB962C8B-B14F-4D97-AF65-F5344CB8AC3E}">
        <p14:creationId xmlns:p14="http://schemas.microsoft.com/office/powerpoint/2010/main" val="2820513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5F685CF-EAA3-A246-8E96-6B233F221A99}"/>
              </a:ext>
            </a:extLst>
          </p:cNvPr>
          <p:cNvGraphicFramePr>
            <a:graphicFrameLocks noGrp="1"/>
          </p:cNvGraphicFramePr>
          <p:nvPr>
            <p:extLst>
              <p:ext uri="{D42A27DB-BD31-4B8C-83A1-F6EECF244321}">
                <p14:modId xmlns:p14="http://schemas.microsoft.com/office/powerpoint/2010/main" val="2792240279"/>
              </p:ext>
            </p:extLst>
          </p:nvPr>
        </p:nvGraphicFramePr>
        <p:xfrm>
          <a:off x="2070538" y="1545021"/>
          <a:ext cx="8597467" cy="4322502"/>
        </p:xfrm>
        <a:graphic>
          <a:graphicData uri="http://schemas.openxmlformats.org/drawingml/2006/table">
            <a:tbl>
              <a:tblPr/>
              <a:tblGrid>
                <a:gridCol w="2310068">
                  <a:extLst>
                    <a:ext uri="{9D8B030D-6E8A-4147-A177-3AD203B41FA5}">
                      <a16:colId xmlns:a16="http://schemas.microsoft.com/office/drawing/2014/main" val="2502165162"/>
                    </a:ext>
                  </a:extLst>
                </a:gridCol>
                <a:gridCol w="1124902">
                  <a:extLst>
                    <a:ext uri="{9D8B030D-6E8A-4147-A177-3AD203B41FA5}">
                      <a16:colId xmlns:a16="http://schemas.microsoft.com/office/drawing/2014/main" val="1620290126"/>
                    </a:ext>
                  </a:extLst>
                </a:gridCol>
                <a:gridCol w="1165077">
                  <a:extLst>
                    <a:ext uri="{9D8B030D-6E8A-4147-A177-3AD203B41FA5}">
                      <a16:colId xmlns:a16="http://schemas.microsoft.com/office/drawing/2014/main" val="148651047"/>
                    </a:ext>
                  </a:extLst>
                </a:gridCol>
                <a:gridCol w="723152">
                  <a:extLst>
                    <a:ext uri="{9D8B030D-6E8A-4147-A177-3AD203B41FA5}">
                      <a16:colId xmlns:a16="http://schemas.microsoft.com/office/drawing/2014/main" val="2439142986"/>
                    </a:ext>
                  </a:extLst>
                </a:gridCol>
                <a:gridCol w="1124902">
                  <a:extLst>
                    <a:ext uri="{9D8B030D-6E8A-4147-A177-3AD203B41FA5}">
                      <a16:colId xmlns:a16="http://schemas.microsoft.com/office/drawing/2014/main" val="2218851923"/>
                    </a:ext>
                  </a:extLst>
                </a:gridCol>
                <a:gridCol w="1124902">
                  <a:extLst>
                    <a:ext uri="{9D8B030D-6E8A-4147-A177-3AD203B41FA5}">
                      <a16:colId xmlns:a16="http://schemas.microsoft.com/office/drawing/2014/main" val="2320239757"/>
                    </a:ext>
                  </a:extLst>
                </a:gridCol>
                <a:gridCol w="1024464">
                  <a:extLst>
                    <a:ext uri="{9D8B030D-6E8A-4147-A177-3AD203B41FA5}">
                      <a16:colId xmlns:a16="http://schemas.microsoft.com/office/drawing/2014/main" val="3224560207"/>
                    </a:ext>
                  </a:extLst>
                </a:gridCol>
              </a:tblGrid>
              <a:tr h="438382">
                <a:tc>
                  <a:txBody>
                    <a:bodyPr/>
                    <a:lstStyle/>
                    <a:p>
                      <a:pPr fontAlgn="t"/>
                      <a:r>
                        <a:rPr lang="en-GB" sz="700">
                          <a:effectLst/>
                        </a:rPr>
                        <a:t>Vanus</a:t>
                      </a:r>
                    </a:p>
                  </a:txBody>
                  <a:tcPr marL="31508" marR="31508" marT="31508" marB="31508">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GB" sz="700">
                          <a:effectLst/>
                        </a:rPr>
                        <a:t>B</a:t>
                      </a:r>
                      <a:r>
                        <a:rPr lang="en-GB" sz="700" baseline="-25000">
                          <a:effectLst/>
                        </a:rPr>
                        <a:t>1</a:t>
                      </a:r>
                      <a:r>
                        <a:rPr lang="en-GB" sz="700">
                          <a:effectLst/>
                        </a:rPr>
                        <a:t>-vitamiin, mg</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GB" sz="700">
                          <a:effectLst/>
                        </a:rPr>
                        <a:t>B</a:t>
                      </a:r>
                      <a:r>
                        <a:rPr lang="en-GB" sz="700" baseline="-25000">
                          <a:effectLst/>
                        </a:rPr>
                        <a:t>2</a:t>
                      </a:r>
                      <a:r>
                        <a:rPr lang="en-GB" sz="700">
                          <a:effectLst/>
                        </a:rPr>
                        <a:t>-vitamiin, mg</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GB" sz="700">
                          <a:effectLst/>
                        </a:rPr>
                        <a:t>Niatsiin, NE</a:t>
                      </a:r>
                      <a:r>
                        <a:rPr lang="en-GB" sz="700" baseline="30000">
                          <a:effectLst/>
                        </a:rPr>
                        <a:t>1</a:t>
                      </a:r>
                      <a:endParaRPr lang="en-GB" sz="700">
                        <a:effectLst/>
                      </a:endParaRP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GB" sz="700">
                          <a:effectLst/>
                        </a:rPr>
                        <a:t>B</a:t>
                      </a:r>
                      <a:r>
                        <a:rPr lang="en-GB" sz="700" baseline="-25000">
                          <a:effectLst/>
                        </a:rPr>
                        <a:t>6</a:t>
                      </a:r>
                      <a:r>
                        <a:rPr lang="en-GB" sz="700">
                          <a:effectLst/>
                        </a:rPr>
                        <a:t>-vitamiin</a:t>
                      </a:r>
                      <a:r>
                        <a:rPr lang="en-GB" sz="700" baseline="-25000">
                          <a:effectLst/>
                        </a:rPr>
                        <a:t>,</a:t>
                      </a:r>
                      <a:r>
                        <a:rPr lang="en-GB" sz="700">
                          <a:effectLst/>
                        </a:rPr>
                        <a:t>mg</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GB" sz="700">
                          <a:effectLst/>
                        </a:rPr>
                        <a:t>Folaadid, µg</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GB" sz="700">
                          <a:effectLst/>
                        </a:rPr>
                        <a:t>B</a:t>
                      </a:r>
                      <a:r>
                        <a:rPr lang="en-GB" sz="700" baseline="-25000">
                          <a:effectLst/>
                        </a:rPr>
                        <a:t>12</a:t>
                      </a:r>
                      <a:r>
                        <a:rPr lang="en-GB" sz="700">
                          <a:effectLst/>
                        </a:rPr>
                        <a:t>-vitamiin</a:t>
                      </a:r>
                      <a:r>
                        <a:rPr lang="en-GB" sz="700" baseline="-25000">
                          <a:effectLst/>
                        </a:rPr>
                        <a:t>, </a:t>
                      </a:r>
                      <a:r>
                        <a:rPr lang="en-GB" sz="700">
                          <a:effectLst/>
                        </a:rPr>
                        <a:t>µg</a:t>
                      </a:r>
                    </a:p>
                  </a:txBody>
                  <a:tcPr marL="31508" marR="31508" marT="31508" marB="31508">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4209402914"/>
                  </a:ext>
                </a:extLst>
              </a:tr>
              <a:tr h="194206">
                <a:tc>
                  <a:txBody>
                    <a:bodyPr/>
                    <a:lstStyle/>
                    <a:p>
                      <a:pPr fontAlgn="t"/>
                      <a:r>
                        <a:rPr lang="en-GB" sz="700">
                          <a:effectLst/>
                        </a:rPr>
                        <a:t>6–11 kuud</a:t>
                      </a:r>
                    </a:p>
                  </a:txBody>
                  <a:tcPr marL="31508" marR="31508" marT="31508" marB="31508">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0,4</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0,5</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5</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0,4</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50</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0,5</a:t>
                      </a:r>
                    </a:p>
                  </a:txBody>
                  <a:tcPr marL="31508" marR="31508" marT="31508" marB="31508">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502522687"/>
                  </a:ext>
                </a:extLst>
              </a:tr>
              <a:tr h="194206">
                <a:tc>
                  <a:txBody>
                    <a:bodyPr/>
                    <a:lstStyle/>
                    <a:p>
                      <a:pPr fontAlgn="t"/>
                      <a:r>
                        <a:rPr lang="en-GB" sz="700">
                          <a:effectLst/>
                        </a:rPr>
                        <a:t>12–23 kuud</a:t>
                      </a:r>
                    </a:p>
                  </a:txBody>
                  <a:tcPr marL="31508" marR="31508" marT="31508" marB="31508">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0,5</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0,6</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7</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0,5</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60</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0,6</a:t>
                      </a:r>
                    </a:p>
                  </a:txBody>
                  <a:tcPr marL="31508" marR="31508" marT="31508" marB="31508">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545727151"/>
                  </a:ext>
                </a:extLst>
              </a:tr>
              <a:tr h="194206">
                <a:tc>
                  <a:txBody>
                    <a:bodyPr/>
                    <a:lstStyle/>
                    <a:p>
                      <a:pPr fontAlgn="t"/>
                      <a:r>
                        <a:rPr lang="en-GB" sz="700">
                          <a:effectLst/>
                        </a:rPr>
                        <a:t>2–5 aastat</a:t>
                      </a:r>
                    </a:p>
                  </a:txBody>
                  <a:tcPr marL="31508" marR="31508" marT="31508" marB="31508">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0,6</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0,7</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9</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0,7</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80</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0,8</a:t>
                      </a:r>
                    </a:p>
                  </a:txBody>
                  <a:tcPr marL="31508" marR="31508" marT="31508" marB="31508">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389869253"/>
                  </a:ext>
                </a:extLst>
              </a:tr>
              <a:tr h="194206">
                <a:tc>
                  <a:txBody>
                    <a:bodyPr/>
                    <a:lstStyle/>
                    <a:p>
                      <a:pPr fontAlgn="t"/>
                      <a:r>
                        <a:rPr lang="en-GB" sz="700">
                          <a:effectLst/>
                        </a:rPr>
                        <a:t>6–9 aastat</a:t>
                      </a:r>
                    </a:p>
                  </a:txBody>
                  <a:tcPr marL="31508" marR="31508" marT="31508" marB="31508">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0,9</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1,1</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12</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1,0</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130</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1,3</a:t>
                      </a:r>
                    </a:p>
                  </a:txBody>
                  <a:tcPr marL="31508" marR="31508" marT="31508" marB="31508">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859671239"/>
                  </a:ext>
                </a:extLst>
              </a:tr>
              <a:tr h="194206">
                <a:tc>
                  <a:txBody>
                    <a:bodyPr/>
                    <a:lstStyle/>
                    <a:p>
                      <a:pPr fontAlgn="t"/>
                      <a:r>
                        <a:rPr lang="en-GB" sz="700">
                          <a:effectLst/>
                        </a:rPr>
                        <a:t>Naised</a:t>
                      </a:r>
                    </a:p>
                  </a:txBody>
                  <a:tcPr marL="31508" marR="31508" marT="31508" marB="31508">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gridSpan="6">
                  <a:txBody>
                    <a:bodyPr/>
                    <a:lstStyle/>
                    <a:p>
                      <a:pPr fontAlgn="t"/>
                      <a:r>
                        <a:rPr lang="en-EE" sz="700">
                          <a:effectLst/>
                        </a:rPr>
                        <a:t> </a:t>
                      </a:r>
                    </a:p>
                  </a:txBody>
                  <a:tcPr marL="31508" marR="31508" marT="31508" marB="31508">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hMerge="1">
                  <a:txBody>
                    <a:bodyPr/>
                    <a:lstStyle/>
                    <a:p>
                      <a:endParaRPr lang="en-EE"/>
                    </a:p>
                  </a:txBody>
                  <a:tcPr/>
                </a:tc>
                <a:tc hMerge="1">
                  <a:txBody>
                    <a:bodyPr/>
                    <a:lstStyle/>
                    <a:p>
                      <a:endParaRPr lang="en-EE"/>
                    </a:p>
                  </a:txBody>
                  <a:tcPr/>
                </a:tc>
                <a:tc hMerge="1">
                  <a:txBody>
                    <a:bodyPr/>
                    <a:lstStyle/>
                    <a:p>
                      <a:endParaRPr lang="en-EE"/>
                    </a:p>
                  </a:txBody>
                  <a:tcPr/>
                </a:tc>
                <a:tc hMerge="1">
                  <a:txBody>
                    <a:bodyPr/>
                    <a:lstStyle/>
                    <a:p>
                      <a:endParaRPr lang="en-EE"/>
                    </a:p>
                  </a:txBody>
                  <a:tcPr/>
                </a:tc>
                <a:tc hMerge="1">
                  <a:txBody>
                    <a:bodyPr/>
                    <a:lstStyle/>
                    <a:p>
                      <a:endParaRPr lang="en-EE"/>
                    </a:p>
                  </a:txBody>
                  <a:tcPr/>
                </a:tc>
                <a:extLst>
                  <a:ext uri="{0D108BD9-81ED-4DB2-BD59-A6C34878D82A}">
                    <a16:rowId xmlns:a16="http://schemas.microsoft.com/office/drawing/2014/main" val="4178587099"/>
                  </a:ext>
                </a:extLst>
              </a:tr>
              <a:tr h="194206">
                <a:tc>
                  <a:txBody>
                    <a:bodyPr/>
                    <a:lstStyle/>
                    <a:p>
                      <a:pPr fontAlgn="t"/>
                      <a:r>
                        <a:rPr lang="en-GB" sz="700">
                          <a:effectLst/>
                        </a:rPr>
                        <a:t>10–13 aastat</a:t>
                      </a:r>
                    </a:p>
                  </a:txBody>
                  <a:tcPr marL="31508" marR="31508" marT="31508" marB="31508">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1,0</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1,2</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14</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1,5</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270</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3,0</a:t>
                      </a:r>
                    </a:p>
                  </a:txBody>
                  <a:tcPr marL="31508" marR="31508" marT="31508" marB="31508">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576563805"/>
                  </a:ext>
                </a:extLst>
              </a:tr>
              <a:tr h="194206">
                <a:tc>
                  <a:txBody>
                    <a:bodyPr/>
                    <a:lstStyle/>
                    <a:p>
                      <a:pPr fontAlgn="t"/>
                      <a:r>
                        <a:rPr lang="en-GB" sz="700">
                          <a:effectLst/>
                        </a:rPr>
                        <a:t>14–17 aastat</a:t>
                      </a:r>
                    </a:p>
                  </a:txBody>
                  <a:tcPr marL="31508" marR="31508" marT="31508" marB="31508">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1,2</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1,4</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16</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1,5</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330</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3,0</a:t>
                      </a:r>
                    </a:p>
                  </a:txBody>
                  <a:tcPr marL="31508" marR="31508" marT="31508" marB="31508">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341972879"/>
                  </a:ext>
                </a:extLst>
              </a:tr>
              <a:tr h="194206">
                <a:tc>
                  <a:txBody>
                    <a:bodyPr/>
                    <a:lstStyle/>
                    <a:p>
                      <a:pPr fontAlgn="t"/>
                      <a:r>
                        <a:rPr lang="en-GB" sz="700">
                          <a:effectLst/>
                        </a:rPr>
                        <a:t>18–30 aastat</a:t>
                      </a:r>
                    </a:p>
                  </a:txBody>
                  <a:tcPr marL="31508" marR="31508" marT="31508" marB="31508">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dirty="0">
                          <a:effectLst/>
                        </a:rPr>
                        <a:t>1,1</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1,3</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15</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1,5</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400</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3,0</a:t>
                      </a:r>
                    </a:p>
                  </a:txBody>
                  <a:tcPr marL="31508" marR="31508" marT="31508" marB="31508">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948801580"/>
                  </a:ext>
                </a:extLst>
              </a:tr>
              <a:tr h="194206">
                <a:tc>
                  <a:txBody>
                    <a:bodyPr/>
                    <a:lstStyle/>
                    <a:p>
                      <a:pPr fontAlgn="t"/>
                      <a:r>
                        <a:rPr lang="en-GB" sz="700">
                          <a:effectLst/>
                        </a:rPr>
                        <a:t>31–60 aastat</a:t>
                      </a:r>
                    </a:p>
                  </a:txBody>
                  <a:tcPr marL="31508" marR="31508" marT="31508" marB="31508">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1,1</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1,3</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15</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1,5</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300</a:t>
                      </a:r>
                      <a:r>
                        <a:rPr lang="en-EE" sz="700" baseline="30000">
                          <a:effectLst/>
                        </a:rPr>
                        <a:t> 2</a:t>
                      </a:r>
                      <a:endParaRPr lang="en-EE" sz="700">
                        <a:effectLst/>
                      </a:endParaRP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3,0</a:t>
                      </a:r>
                    </a:p>
                  </a:txBody>
                  <a:tcPr marL="31508" marR="31508" marT="31508" marB="31508">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83777353"/>
                  </a:ext>
                </a:extLst>
              </a:tr>
              <a:tr h="194206">
                <a:tc>
                  <a:txBody>
                    <a:bodyPr/>
                    <a:lstStyle/>
                    <a:p>
                      <a:pPr fontAlgn="t"/>
                      <a:r>
                        <a:rPr lang="en-GB" sz="700">
                          <a:effectLst/>
                        </a:rPr>
                        <a:t>61–74 aastat</a:t>
                      </a:r>
                    </a:p>
                  </a:txBody>
                  <a:tcPr marL="31508" marR="31508" marT="31508" marB="31508">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1,0</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1,2</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14</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1,5</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300</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3,0</a:t>
                      </a:r>
                    </a:p>
                  </a:txBody>
                  <a:tcPr marL="31508" marR="31508" marT="31508" marB="31508">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306774888"/>
                  </a:ext>
                </a:extLst>
              </a:tr>
              <a:tr h="194206">
                <a:tc>
                  <a:txBody>
                    <a:bodyPr/>
                    <a:lstStyle/>
                    <a:p>
                      <a:pPr fontAlgn="t"/>
                      <a:r>
                        <a:rPr lang="en-GB" sz="700">
                          <a:effectLst/>
                        </a:rPr>
                        <a:t>&gt;75 aastat</a:t>
                      </a:r>
                    </a:p>
                  </a:txBody>
                  <a:tcPr marL="31508" marR="31508" marT="31508" marB="31508">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1,0</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1,2</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13</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1,5</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300</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3,0</a:t>
                      </a:r>
                    </a:p>
                  </a:txBody>
                  <a:tcPr marL="31508" marR="31508" marT="31508" marB="31508">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772094845"/>
                  </a:ext>
                </a:extLst>
              </a:tr>
              <a:tr h="194206">
                <a:tc>
                  <a:txBody>
                    <a:bodyPr/>
                    <a:lstStyle/>
                    <a:p>
                      <a:pPr fontAlgn="t"/>
                      <a:r>
                        <a:rPr lang="en-GB" sz="700">
                          <a:effectLst/>
                        </a:rPr>
                        <a:t>Rasedad</a:t>
                      </a:r>
                    </a:p>
                  </a:txBody>
                  <a:tcPr marL="31508" marR="31508" marT="31508" marB="31508">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1,6</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1,6</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17</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1,8</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500</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3,0</a:t>
                      </a:r>
                    </a:p>
                  </a:txBody>
                  <a:tcPr marL="31508" marR="31508" marT="31508" marB="31508">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309077902"/>
                  </a:ext>
                </a:extLst>
              </a:tr>
              <a:tr h="194206">
                <a:tc>
                  <a:txBody>
                    <a:bodyPr/>
                    <a:lstStyle/>
                    <a:p>
                      <a:pPr fontAlgn="t"/>
                      <a:r>
                        <a:rPr lang="en-GB" sz="700">
                          <a:effectLst/>
                        </a:rPr>
                        <a:t>Imetavad emad</a:t>
                      </a:r>
                    </a:p>
                  </a:txBody>
                  <a:tcPr marL="31508" marR="31508" marT="31508" marB="31508">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1,7</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1,7</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20</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1,8</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500</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3,0</a:t>
                      </a:r>
                    </a:p>
                  </a:txBody>
                  <a:tcPr marL="31508" marR="31508" marT="31508" marB="31508">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763708855"/>
                  </a:ext>
                </a:extLst>
              </a:tr>
              <a:tr h="194206">
                <a:tc>
                  <a:txBody>
                    <a:bodyPr/>
                    <a:lstStyle/>
                    <a:p>
                      <a:pPr fontAlgn="t"/>
                      <a:r>
                        <a:rPr lang="en-GB" sz="700">
                          <a:effectLst/>
                        </a:rPr>
                        <a:t>Mehed</a:t>
                      </a:r>
                    </a:p>
                  </a:txBody>
                  <a:tcPr marL="31508" marR="31508" marT="31508" marB="31508">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gridSpan="6">
                  <a:txBody>
                    <a:bodyPr/>
                    <a:lstStyle/>
                    <a:p>
                      <a:pPr fontAlgn="t"/>
                      <a:r>
                        <a:rPr lang="en-EE" sz="700">
                          <a:effectLst/>
                        </a:rPr>
                        <a:t> </a:t>
                      </a:r>
                    </a:p>
                  </a:txBody>
                  <a:tcPr marL="31508" marR="31508" marT="31508" marB="31508">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hMerge="1">
                  <a:txBody>
                    <a:bodyPr/>
                    <a:lstStyle/>
                    <a:p>
                      <a:endParaRPr lang="en-EE"/>
                    </a:p>
                  </a:txBody>
                  <a:tcPr/>
                </a:tc>
                <a:tc hMerge="1">
                  <a:txBody>
                    <a:bodyPr/>
                    <a:lstStyle/>
                    <a:p>
                      <a:endParaRPr lang="en-EE"/>
                    </a:p>
                  </a:txBody>
                  <a:tcPr/>
                </a:tc>
                <a:tc hMerge="1">
                  <a:txBody>
                    <a:bodyPr/>
                    <a:lstStyle/>
                    <a:p>
                      <a:endParaRPr lang="en-EE"/>
                    </a:p>
                  </a:txBody>
                  <a:tcPr/>
                </a:tc>
                <a:tc hMerge="1">
                  <a:txBody>
                    <a:bodyPr/>
                    <a:lstStyle/>
                    <a:p>
                      <a:endParaRPr lang="en-EE"/>
                    </a:p>
                  </a:txBody>
                  <a:tcPr/>
                </a:tc>
                <a:tc hMerge="1">
                  <a:txBody>
                    <a:bodyPr/>
                    <a:lstStyle/>
                    <a:p>
                      <a:endParaRPr lang="en-EE"/>
                    </a:p>
                  </a:txBody>
                  <a:tcPr/>
                </a:tc>
                <a:extLst>
                  <a:ext uri="{0D108BD9-81ED-4DB2-BD59-A6C34878D82A}">
                    <a16:rowId xmlns:a16="http://schemas.microsoft.com/office/drawing/2014/main" val="2198946349"/>
                  </a:ext>
                </a:extLst>
              </a:tr>
              <a:tr h="194206">
                <a:tc>
                  <a:txBody>
                    <a:bodyPr/>
                    <a:lstStyle/>
                    <a:p>
                      <a:pPr fontAlgn="t"/>
                      <a:r>
                        <a:rPr lang="en-GB" sz="700">
                          <a:effectLst/>
                        </a:rPr>
                        <a:t>10–13 aastat</a:t>
                      </a:r>
                    </a:p>
                  </a:txBody>
                  <a:tcPr marL="31508" marR="31508" marT="31508" marB="31508">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1,2</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1,4</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16</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1,8</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270</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3,0</a:t>
                      </a:r>
                    </a:p>
                  </a:txBody>
                  <a:tcPr marL="31508" marR="31508" marT="31508" marB="31508">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369977854"/>
                  </a:ext>
                </a:extLst>
              </a:tr>
              <a:tr h="194206">
                <a:tc>
                  <a:txBody>
                    <a:bodyPr/>
                    <a:lstStyle/>
                    <a:p>
                      <a:pPr fontAlgn="t"/>
                      <a:r>
                        <a:rPr lang="en-GB" sz="700">
                          <a:effectLst/>
                        </a:rPr>
                        <a:t>14–17 aastat</a:t>
                      </a:r>
                    </a:p>
                  </a:txBody>
                  <a:tcPr marL="31508" marR="31508" marT="31508" marB="31508">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1,5</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1,7</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20</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1,8</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330</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3,0</a:t>
                      </a:r>
                    </a:p>
                  </a:txBody>
                  <a:tcPr marL="31508" marR="31508" marT="31508" marB="31508">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42561609"/>
                  </a:ext>
                </a:extLst>
              </a:tr>
              <a:tr h="194206">
                <a:tc>
                  <a:txBody>
                    <a:bodyPr/>
                    <a:lstStyle/>
                    <a:p>
                      <a:pPr fontAlgn="t"/>
                      <a:r>
                        <a:rPr lang="en-GB" sz="700">
                          <a:effectLst/>
                        </a:rPr>
                        <a:t>18–30 aastat</a:t>
                      </a:r>
                    </a:p>
                  </a:txBody>
                  <a:tcPr marL="31508" marR="31508" marT="31508" marB="31508">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1,5</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1,7</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20</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1,8</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300</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3,0</a:t>
                      </a:r>
                    </a:p>
                  </a:txBody>
                  <a:tcPr marL="31508" marR="31508" marT="31508" marB="31508">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61893638"/>
                  </a:ext>
                </a:extLst>
              </a:tr>
              <a:tr h="194206">
                <a:tc>
                  <a:txBody>
                    <a:bodyPr/>
                    <a:lstStyle/>
                    <a:p>
                      <a:pPr fontAlgn="t"/>
                      <a:r>
                        <a:rPr lang="en-GB" sz="700">
                          <a:effectLst/>
                        </a:rPr>
                        <a:t>31–60 aastat</a:t>
                      </a:r>
                    </a:p>
                  </a:txBody>
                  <a:tcPr marL="31508" marR="31508" marT="31508" marB="31508">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1,4</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1,7</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19</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1,8</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300</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EE" sz="700">
                          <a:effectLst/>
                        </a:rPr>
                        <a:t>3,0</a:t>
                      </a:r>
                    </a:p>
                  </a:txBody>
                  <a:tcPr marL="31508" marR="31508" marT="31508" marB="31508">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705337083"/>
                  </a:ext>
                </a:extLst>
              </a:tr>
              <a:tr h="194206">
                <a:tc>
                  <a:txBody>
                    <a:bodyPr/>
                    <a:lstStyle/>
                    <a:p>
                      <a:pPr fontAlgn="t"/>
                      <a:r>
                        <a:rPr lang="en-GB" sz="700">
                          <a:effectLst/>
                        </a:rPr>
                        <a:t>61–74 aastat</a:t>
                      </a:r>
                    </a:p>
                  </a:txBody>
                  <a:tcPr marL="31508" marR="31508" marT="31508" marB="31508">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1,3</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1,5</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18</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1,8</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300</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EE" sz="700">
                          <a:effectLst/>
                        </a:rPr>
                        <a:t>3,0</a:t>
                      </a:r>
                    </a:p>
                  </a:txBody>
                  <a:tcPr marL="31508" marR="31508" marT="31508" marB="31508">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615320095"/>
                  </a:ext>
                </a:extLst>
              </a:tr>
              <a:tr h="194206">
                <a:tc>
                  <a:txBody>
                    <a:bodyPr/>
                    <a:lstStyle/>
                    <a:p>
                      <a:pPr fontAlgn="t"/>
                      <a:r>
                        <a:rPr lang="en-GB" sz="700">
                          <a:effectLst/>
                        </a:rPr>
                        <a:t>&gt;75 aastat</a:t>
                      </a:r>
                    </a:p>
                  </a:txBody>
                  <a:tcPr marL="31508" marR="31508" marT="31508" marB="31508">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EE" sz="700">
                          <a:effectLst/>
                        </a:rPr>
                        <a:t>1,2</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EE" sz="700">
                          <a:effectLst/>
                        </a:rPr>
                        <a:t>1,3</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EE" sz="700">
                          <a:effectLst/>
                        </a:rPr>
                        <a:t>15</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EE" sz="700">
                          <a:effectLst/>
                        </a:rPr>
                        <a:t>1,8</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EE" sz="700">
                          <a:effectLst/>
                        </a:rPr>
                        <a:t>300</a:t>
                      </a:r>
                    </a:p>
                  </a:txBody>
                  <a:tcPr marL="31508" marR="31508" marT="31508" marB="31508">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EE" sz="700" dirty="0">
                          <a:effectLst/>
                        </a:rPr>
                        <a:t>3,0</a:t>
                      </a:r>
                    </a:p>
                  </a:txBody>
                  <a:tcPr marL="31508" marR="31508" marT="31508" marB="31508">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958406642"/>
                  </a:ext>
                </a:extLst>
              </a:tr>
            </a:tbl>
          </a:graphicData>
        </a:graphic>
      </p:graphicFrame>
      <p:sp>
        <p:nvSpPr>
          <p:cNvPr id="7" name="Rectangle 2">
            <a:extLst>
              <a:ext uri="{FF2B5EF4-FFF2-40B4-BE49-F238E27FC236}">
                <a16:creationId xmlns:a16="http://schemas.microsoft.com/office/drawing/2014/main" id="{1BA7DEE3-87F0-6A4A-985A-25DF44507C8C}"/>
              </a:ext>
            </a:extLst>
          </p:cNvPr>
          <p:cNvSpPr>
            <a:spLocks noChangeArrowheads="1"/>
          </p:cNvSpPr>
          <p:nvPr/>
        </p:nvSpPr>
        <p:spPr bwMode="auto">
          <a:xfrm>
            <a:off x="2070538" y="661393"/>
            <a:ext cx="1573853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EE" altLang="en-EE" sz="1200" b="1" i="0" u="none" strike="noStrike" cap="none" normalizeH="0" baseline="0" dirty="0">
                <a:ln>
                  <a:noFill/>
                </a:ln>
                <a:solidFill>
                  <a:srgbClr val="333333"/>
                </a:solidFill>
                <a:effectLst/>
                <a:latin typeface="+mn-lt"/>
              </a:rPr>
              <a:t>B-grupi vitamiinide väikseimad soovituslikud tarbimiskogused päeva kohta.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EE" altLang="en-EE"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EE" altLang="en-EE" sz="1200" b="0" i="0" u="none" strike="noStrike" cap="none" normalizeH="0" baseline="30000" dirty="0">
                <a:ln>
                  <a:noFill/>
                </a:ln>
                <a:solidFill>
                  <a:srgbClr val="333333"/>
                </a:solidFill>
                <a:effectLst/>
                <a:latin typeface="+mn-lt"/>
              </a:rPr>
              <a:t>1 </a:t>
            </a:r>
            <a:r>
              <a:rPr kumimoji="0" lang="en-EE" altLang="en-EE" sz="1200" b="0" i="0" u="none" strike="noStrike" cap="none" normalizeH="0" baseline="0" dirty="0">
                <a:ln>
                  <a:noFill/>
                </a:ln>
                <a:solidFill>
                  <a:srgbClr val="333333"/>
                </a:solidFill>
                <a:effectLst/>
                <a:latin typeface="+mn-lt"/>
              </a:rPr>
              <a:t>Niatsiini ekvivalent: 1 niatsiini ekvivalent (NE) = 1 mg niatsiini = 60 mg trüptofaani</a:t>
            </a:r>
            <a:br>
              <a:rPr kumimoji="0" lang="en-EE" altLang="en-EE" sz="1200" b="0" i="0" u="none" strike="noStrike" cap="none" normalizeH="0" baseline="0" dirty="0">
                <a:ln>
                  <a:noFill/>
                </a:ln>
                <a:solidFill>
                  <a:srgbClr val="333333"/>
                </a:solidFill>
                <a:effectLst/>
                <a:latin typeface="+mn-lt"/>
              </a:rPr>
            </a:br>
            <a:r>
              <a:rPr kumimoji="0" lang="en-EE" altLang="en-EE" sz="1200" b="0" i="0" u="none" strike="noStrike" cap="none" normalizeH="0" baseline="30000" dirty="0">
                <a:ln>
                  <a:noFill/>
                </a:ln>
                <a:solidFill>
                  <a:srgbClr val="333333"/>
                </a:solidFill>
                <a:effectLst/>
                <a:latin typeface="+mn-lt"/>
              </a:rPr>
              <a:t>2 </a:t>
            </a:r>
            <a:r>
              <a:rPr kumimoji="0" lang="en-EE" altLang="en-EE" sz="1200" b="0" i="0" u="none" strike="noStrike" cap="none" normalizeH="0" baseline="0" dirty="0">
                <a:ln>
                  <a:noFill/>
                </a:ln>
                <a:solidFill>
                  <a:srgbClr val="333333"/>
                </a:solidFill>
                <a:effectLst/>
                <a:latin typeface="+mn-lt"/>
              </a:rPr>
              <a:t>Viljakas eas naistel soovitatakse tarbida folaate 400 µg päevas</a:t>
            </a:r>
            <a:endParaRPr kumimoji="0" lang="en-EE" altLang="en-EE"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EE" altLang="en-EE" sz="1800" b="0" i="0" u="none" strike="noStrike" cap="none" normalizeH="0" baseline="0" dirty="0">
                <a:ln>
                  <a:noFill/>
                </a:ln>
                <a:solidFill>
                  <a:schemeClr val="tx1"/>
                </a:solidFill>
                <a:effectLst/>
                <a:latin typeface="Arial" panose="020B0604020202020204" pitchFamily="34" charset="0"/>
              </a:rPr>
            </a:br>
            <a:endParaRPr kumimoji="0" lang="en-EE" altLang="en-E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7604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261A4B-8AB5-8A44-80B0-A1813BBF7910}"/>
              </a:ext>
            </a:extLst>
          </p:cNvPr>
          <p:cNvGraphicFramePr>
            <a:graphicFrameLocks noGrp="1"/>
          </p:cNvGraphicFramePr>
          <p:nvPr>
            <p:extLst>
              <p:ext uri="{D42A27DB-BD31-4B8C-83A1-F6EECF244321}">
                <p14:modId xmlns:p14="http://schemas.microsoft.com/office/powerpoint/2010/main" val="520900399"/>
              </p:ext>
            </p:extLst>
          </p:nvPr>
        </p:nvGraphicFramePr>
        <p:xfrm>
          <a:off x="1681655" y="998483"/>
          <a:ext cx="7630512" cy="1706880"/>
        </p:xfrm>
        <a:graphic>
          <a:graphicData uri="http://schemas.openxmlformats.org/drawingml/2006/table">
            <a:tbl>
              <a:tblPr/>
              <a:tblGrid>
                <a:gridCol w="3815256">
                  <a:extLst>
                    <a:ext uri="{9D8B030D-6E8A-4147-A177-3AD203B41FA5}">
                      <a16:colId xmlns:a16="http://schemas.microsoft.com/office/drawing/2014/main" val="1276286528"/>
                    </a:ext>
                  </a:extLst>
                </a:gridCol>
                <a:gridCol w="3815256">
                  <a:extLst>
                    <a:ext uri="{9D8B030D-6E8A-4147-A177-3AD203B41FA5}">
                      <a16:colId xmlns:a16="http://schemas.microsoft.com/office/drawing/2014/main" val="585080885"/>
                    </a:ext>
                  </a:extLst>
                </a:gridCol>
              </a:tblGrid>
              <a:tr h="396766">
                <a:tc>
                  <a:txBody>
                    <a:bodyPr/>
                    <a:lstStyle/>
                    <a:p>
                      <a:pPr algn="l" fontAlgn="t"/>
                      <a:r>
                        <a:rPr lang="en-GB" b="1" dirty="0">
                          <a:solidFill>
                            <a:srgbClr val="FFFFFF"/>
                          </a:solidFill>
                          <a:effectLst/>
                        </a:rPr>
                        <a:t>VITAMIIN</a:t>
                      </a:r>
                    </a:p>
                  </a:txBody>
                  <a:tcPr marL="76200" marR="76200" marT="76200" marB="76200">
                    <a:lnL>
                      <a:noFill/>
                    </a:lnL>
                    <a:lnR w="9525" cap="flat" cmpd="sng" algn="ctr">
                      <a:solidFill>
                        <a:srgbClr val="FFFFFF"/>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3">
                        <a:lumMod val="60000"/>
                        <a:lumOff val="40000"/>
                      </a:schemeClr>
                    </a:solidFill>
                  </a:tcPr>
                </a:tc>
                <a:tc>
                  <a:txBody>
                    <a:bodyPr/>
                    <a:lstStyle/>
                    <a:p>
                      <a:pPr algn="l" fontAlgn="t"/>
                      <a:r>
                        <a:rPr lang="en-GB" b="1">
                          <a:solidFill>
                            <a:srgbClr val="FFFFFF"/>
                          </a:solidFill>
                          <a:effectLst/>
                        </a:rPr>
                        <a:t>KOGUS</a:t>
                      </a:r>
                    </a:p>
                  </a:txBody>
                  <a:tcPr marL="76200" marR="76200" marT="76200" marB="76200">
                    <a:lnL w="9525" cap="flat" cmpd="sng" algn="ctr">
                      <a:solidFill>
                        <a:srgbClr val="FFFFFF"/>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639083569"/>
                  </a:ext>
                </a:extLst>
              </a:tr>
              <a:tr h="396766">
                <a:tc>
                  <a:txBody>
                    <a:bodyPr/>
                    <a:lstStyle/>
                    <a:p>
                      <a:pPr fontAlgn="t"/>
                      <a:r>
                        <a:rPr lang="en-GB" dirty="0" err="1">
                          <a:effectLst/>
                        </a:rPr>
                        <a:t>Vitamiin</a:t>
                      </a:r>
                      <a:r>
                        <a:rPr lang="en-GB" dirty="0">
                          <a:effectLst/>
                        </a:rPr>
                        <a:t> A</a:t>
                      </a:r>
                      <a:r>
                        <a:rPr lang="en-GB" baseline="30000" dirty="0">
                          <a:effectLst/>
                        </a:rPr>
                        <a:t> a</a:t>
                      </a:r>
                      <a:r>
                        <a:rPr lang="en-GB" dirty="0">
                          <a:effectLst/>
                        </a:rPr>
                        <a:t> (</a:t>
                      </a:r>
                      <a:r>
                        <a:rPr lang="el-GR" dirty="0">
                          <a:effectLst/>
                        </a:rPr>
                        <a:t>μ</a:t>
                      </a:r>
                      <a:r>
                        <a:rPr lang="en-GB" dirty="0">
                          <a:effectLst/>
                        </a:rPr>
                        <a:t>g)   </a:t>
                      </a:r>
                    </a:p>
                  </a:txBody>
                  <a:tcPr marL="76200" marR="76200" marT="76200" marB="76200">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3">
                        <a:lumMod val="60000"/>
                        <a:lumOff val="40000"/>
                      </a:schemeClr>
                    </a:solidFill>
                  </a:tcPr>
                </a:tc>
                <a:tc>
                  <a:txBody>
                    <a:bodyPr/>
                    <a:lstStyle/>
                    <a:p>
                      <a:pPr fontAlgn="t"/>
                      <a:r>
                        <a:rPr lang="en-GB">
                          <a:effectLst/>
                        </a:rPr>
                        <a:t>3000</a:t>
                      </a:r>
                      <a:r>
                        <a:rPr lang="en-GB" baseline="30000">
                          <a:effectLst/>
                        </a:rPr>
                        <a:t> b</a:t>
                      </a:r>
                      <a:endParaRPr lang="en-GB">
                        <a:effectLst/>
                      </a:endParaRPr>
                    </a:p>
                  </a:txBody>
                  <a:tcPr marL="76200" marR="76200" marT="76200" marB="76200">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255634011"/>
                  </a:ext>
                </a:extLst>
              </a:tr>
              <a:tr h="396766">
                <a:tc>
                  <a:txBody>
                    <a:bodyPr/>
                    <a:lstStyle/>
                    <a:p>
                      <a:pPr fontAlgn="t"/>
                      <a:r>
                        <a:rPr lang="en-GB">
                          <a:effectLst/>
                        </a:rPr>
                        <a:t>Vitamiin D   </a:t>
                      </a:r>
                    </a:p>
                  </a:txBody>
                  <a:tcPr marL="76200" marR="76200" marT="76200" marB="76200">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3">
                        <a:lumMod val="60000"/>
                        <a:lumOff val="40000"/>
                      </a:schemeClr>
                    </a:solidFill>
                  </a:tcPr>
                </a:tc>
                <a:tc>
                  <a:txBody>
                    <a:bodyPr/>
                    <a:lstStyle/>
                    <a:p>
                      <a:pPr fontAlgn="t"/>
                      <a:r>
                        <a:rPr lang="en-GB">
                          <a:effectLst/>
                        </a:rPr>
                        <a:t>100 (4000 IU)</a:t>
                      </a:r>
                    </a:p>
                  </a:txBody>
                  <a:tcPr marL="76200" marR="76200" marT="76200" marB="76200">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892841863"/>
                  </a:ext>
                </a:extLst>
              </a:tr>
              <a:tr h="396766">
                <a:tc>
                  <a:txBody>
                    <a:bodyPr/>
                    <a:lstStyle/>
                    <a:p>
                      <a:pPr fontAlgn="t"/>
                      <a:r>
                        <a:rPr lang="en-GB">
                          <a:effectLst/>
                        </a:rPr>
                        <a:t>Vitamiin E</a:t>
                      </a:r>
                      <a:r>
                        <a:rPr lang="en-GB" baseline="30000">
                          <a:effectLst/>
                        </a:rPr>
                        <a:t> c</a:t>
                      </a:r>
                      <a:r>
                        <a:rPr lang="en-GB">
                          <a:effectLst/>
                        </a:rPr>
                        <a:t> </a:t>
                      </a:r>
                    </a:p>
                  </a:txBody>
                  <a:tcPr marL="76200" marR="76200" marT="76200" marB="76200">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solidFill>
                      <a:schemeClr val="accent3">
                        <a:lumMod val="60000"/>
                        <a:lumOff val="40000"/>
                      </a:schemeClr>
                    </a:solidFill>
                  </a:tcPr>
                </a:tc>
                <a:tc>
                  <a:txBody>
                    <a:bodyPr/>
                    <a:lstStyle/>
                    <a:p>
                      <a:pPr fontAlgn="t"/>
                      <a:r>
                        <a:rPr lang="en-EE" dirty="0">
                          <a:effectLst/>
                        </a:rPr>
                        <a:t>300</a:t>
                      </a:r>
                    </a:p>
                  </a:txBody>
                  <a:tcPr marL="76200" marR="76200" marT="76200" marB="76200">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a:noFill/>
                    </a:lnB>
                    <a:solidFill>
                      <a:schemeClr val="accent3">
                        <a:lumMod val="60000"/>
                        <a:lumOff val="40000"/>
                      </a:schemeClr>
                    </a:solidFill>
                  </a:tcPr>
                </a:tc>
                <a:extLst>
                  <a:ext uri="{0D108BD9-81ED-4DB2-BD59-A6C34878D82A}">
                    <a16:rowId xmlns:a16="http://schemas.microsoft.com/office/drawing/2014/main" val="306323950"/>
                  </a:ext>
                </a:extLst>
              </a:tr>
            </a:tbl>
          </a:graphicData>
        </a:graphic>
      </p:graphicFrame>
      <p:sp>
        <p:nvSpPr>
          <p:cNvPr id="4" name="TextBox 3">
            <a:extLst>
              <a:ext uri="{FF2B5EF4-FFF2-40B4-BE49-F238E27FC236}">
                <a16:creationId xmlns:a16="http://schemas.microsoft.com/office/drawing/2014/main" id="{DB44A355-6FF3-0043-A36F-5343A4F75A0F}"/>
              </a:ext>
            </a:extLst>
          </p:cNvPr>
          <p:cNvSpPr txBox="1"/>
          <p:nvPr/>
        </p:nvSpPr>
        <p:spPr>
          <a:xfrm>
            <a:off x="1681655" y="3132082"/>
            <a:ext cx="7462345" cy="923330"/>
          </a:xfrm>
          <a:prstGeom prst="rect">
            <a:avLst/>
          </a:prstGeom>
          <a:noFill/>
        </p:spPr>
        <p:txBody>
          <a:bodyPr wrap="square">
            <a:spAutoFit/>
          </a:bodyPr>
          <a:lstStyle/>
          <a:p>
            <a:r>
              <a:rPr lang="en-GB" b="0" i="0" u="none" strike="noStrike" baseline="30000" dirty="0">
                <a:solidFill>
                  <a:srgbClr val="333333"/>
                </a:solidFill>
                <a:effectLst/>
                <a:latin typeface="Open Sans" panose="020B0606030504020204" pitchFamily="34" charset="0"/>
              </a:rPr>
              <a:t>a</a:t>
            </a:r>
            <a:r>
              <a:rPr lang="en-GB" b="0" i="0" u="none" strike="noStrike" dirty="0">
                <a:solidFill>
                  <a:srgbClr val="333333"/>
                </a:solidFill>
                <a:effectLst/>
                <a:latin typeface="Open Sans" panose="020B0606030504020204" pitchFamily="34" charset="0"/>
              </a:rPr>
              <a:t> </a:t>
            </a:r>
            <a:r>
              <a:rPr lang="en-GB" sz="1200" b="0" i="0" u="none" strike="noStrike" dirty="0" err="1">
                <a:solidFill>
                  <a:srgbClr val="333333"/>
                </a:solidFill>
                <a:effectLst/>
                <a:latin typeface="+mj-lt"/>
              </a:rPr>
              <a:t>Kui</a:t>
            </a:r>
            <a:r>
              <a:rPr lang="en-GB" sz="1200" b="0" i="0" u="none" strike="noStrike" dirty="0">
                <a:solidFill>
                  <a:srgbClr val="333333"/>
                </a:solidFill>
                <a:effectLst/>
                <a:latin typeface="+mj-lt"/>
              </a:rPr>
              <a:t> </a:t>
            </a:r>
            <a:r>
              <a:rPr lang="en-GB" sz="1200" b="0" i="0" u="none" strike="noStrike" dirty="0" err="1">
                <a:solidFill>
                  <a:srgbClr val="333333"/>
                </a:solidFill>
                <a:effectLst/>
                <a:latin typeface="+mj-lt"/>
              </a:rPr>
              <a:t>retinool</a:t>
            </a:r>
            <a:r>
              <a:rPr lang="en-GB" sz="1200" b="0" i="0" u="none" strike="noStrike" dirty="0">
                <a:solidFill>
                  <a:srgbClr val="333333"/>
                </a:solidFill>
                <a:effectLst/>
                <a:latin typeface="+mj-lt"/>
              </a:rPr>
              <a:t> </a:t>
            </a:r>
            <a:r>
              <a:rPr lang="en-GB" sz="1200" b="0" i="0" u="none" strike="noStrike" dirty="0" err="1">
                <a:solidFill>
                  <a:srgbClr val="333333"/>
                </a:solidFill>
                <a:effectLst/>
                <a:latin typeface="+mj-lt"/>
              </a:rPr>
              <a:t>ja</a:t>
            </a:r>
            <a:r>
              <a:rPr lang="en-GB" sz="1200" b="0" i="0" u="none" strike="noStrike" dirty="0">
                <a:solidFill>
                  <a:srgbClr val="333333"/>
                </a:solidFill>
                <a:effectLst/>
                <a:latin typeface="+mj-lt"/>
              </a:rPr>
              <a:t>/</a:t>
            </a:r>
            <a:r>
              <a:rPr lang="en-GB" sz="1200" b="0" i="0" u="none" strike="noStrike" dirty="0" err="1">
                <a:solidFill>
                  <a:srgbClr val="333333"/>
                </a:solidFill>
                <a:effectLst/>
                <a:latin typeface="+mj-lt"/>
              </a:rPr>
              <a:t>või</a:t>
            </a:r>
            <a:r>
              <a:rPr lang="en-GB" sz="1200" b="0" i="0" u="none" strike="noStrike" dirty="0">
                <a:solidFill>
                  <a:srgbClr val="333333"/>
                </a:solidFill>
                <a:effectLst/>
                <a:latin typeface="+mj-lt"/>
              </a:rPr>
              <a:t> </a:t>
            </a:r>
            <a:r>
              <a:rPr lang="en-GB" sz="1200" b="0" i="0" u="none" strike="noStrike" dirty="0" err="1">
                <a:solidFill>
                  <a:srgbClr val="333333"/>
                </a:solidFill>
                <a:effectLst/>
                <a:latin typeface="+mj-lt"/>
              </a:rPr>
              <a:t>retinüülpalmitaat</a:t>
            </a:r>
            <a:br>
              <a:rPr lang="en-GB" sz="1200" dirty="0">
                <a:latin typeface="+mj-lt"/>
              </a:rPr>
            </a:br>
            <a:r>
              <a:rPr lang="en-GB" sz="1200" b="0" i="0" u="none" strike="noStrike" baseline="30000" dirty="0">
                <a:solidFill>
                  <a:srgbClr val="333333"/>
                </a:solidFill>
                <a:effectLst/>
                <a:latin typeface="+mj-lt"/>
              </a:rPr>
              <a:t>b</a:t>
            </a:r>
            <a:r>
              <a:rPr lang="en-GB" sz="1200" b="0" i="0" u="none" strike="noStrike" dirty="0">
                <a:solidFill>
                  <a:srgbClr val="333333"/>
                </a:solidFill>
                <a:effectLst/>
                <a:latin typeface="+mj-lt"/>
              </a:rPr>
              <a:t> </a:t>
            </a:r>
            <a:r>
              <a:rPr lang="en-GB" sz="1200" b="0" i="0" u="none" strike="noStrike" dirty="0" err="1">
                <a:solidFill>
                  <a:srgbClr val="333333"/>
                </a:solidFill>
                <a:effectLst/>
                <a:latin typeface="+mj-lt"/>
              </a:rPr>
              <a:t>Rasedatel</a:t>
            </a:r>
            <a:r>
              <a:rPr lang="en-GB" sz="1200" b="0" i="0" u="none" strike="noStrike" dirty="0">
                <a:solidFill>
                  <a:srgbClr val="333333"/>
                </a:solidFill>
                <a:effectLst/>
                <a:latin typeface="+mj-lt"/>
              </a:rPr>
              <a:t> </a:t>
            </a:r>
            <a:r>
              <a:rPr lang="en-GB" sz="1200" b="0" i="0" u="none" strike="noStrike" dirty="0" err="1">
                <a:solidFill>
                  <a:srgbClr val="333333"/>
                </a:solidFill>
                <a:effectLst/>
                <a:latin typeface="+mj-lt"/>
              </a:rPr>
              <a:t>retinooli</a:t>
            </a:r>
            <a:r>
              <a:rPr lang="en-GB" sz="1200" b="0" i="0" u="none" strike="noStrike" dirty="0">
                <a:solidFill>
                  <a:srgbClr val="333333"/>
                </a:solidFill>
                <a:effectLst/>
                <a:latin typeface="+mj-lt"/>
              </a:rPr>
              <a:t> </a:t>
            </a:r>
            <a:r>
              <a:rPr lang="en-GB" sz="1200" b="0" i="0" u="none" strike="noStrike" dirty="0" err="1">
                <a:solidFill>
                  <a:srgbClr val="333333"/>
                </a:solidFill>
                <a:effectLst/>
                <a:latin typeface="+mj-lt"/>
              </a:rPr>
              <a:t>tarbimine</a:t>
            </a:r>
            <a:r>
              <a:rPr lang="en-GB" sz="1200" b="0" i="0" u="none" strike="noStrike" dirty="0">
                <a:solidFill>
                  <a:srgbClr val="333333"/>
                </a:solidFill>
                <a:effectLst/>
                <a:latin typeface="+mj-lt"/>
              </a:rPr>
              <a:t> </a:t>
            </a:r>
            <a:r>
              <a:rPr lang="en-GB" sz="1200" b="0" i="0" u="none" strike="noStrike" dirty="0" err="1">
                <a:solidFill>
                  <a:srgbClr val="333333"/>
                </a:solidFill>
                <a:effectLst/>
                <a:latin typeface="+mj-lt"/>
              </a:rPr>
              <a:t>üle</a:t>
            </a:r>
            <a:r>
              <a:rPr lang="en-GB" sz="1200" b="0" i="0" u="none" strike="noStrike" dirty="0">
                <a:solidFill>
                  <a:srgbClr val="333333"/>
                </a:solidFill>
                <a:effectLst/>
                <a:latin typeface="+mj-lt"/>
              </a:rPr>
              <a:t> 3,000 </a:t>
            </a:r>
            <a:r>
              <a:rPr lang="el-GR" sz="1200" b="0" i="0" u="none" strike="noStrike" dirty="0">
                <a:solidFill>
                  <a:srgbClr val="333333"/>
                </a:solidFill>
                <a:effectLst/>
                <a:latin typeface="+mj-lt"/>
              </a:rPr>
              <a:t>μ</a:t>
            </a:r>
            <a:r>
              <a:rPr lang="en-GB" sz="1200" b="0" i="0" u="none" strike="noStrike" dirty="0">
                <a:solidFill>
                  <a:srgbClr val="333333"/>
                </a:solidFill>
                <a:effectLst/>
                <a:latin typeface="+mj-lt"/>
              </a:rPr>
              <a:t>g </a:t>
            </a:r>
            <a:r>
              <a:rPr lang="en-GB" sz="1200" b="0" i="0" u="none" strike="noStrike" dirty="0" err="1">
                <a:solidFill>
                  <a:srgbClr val="333333"/>
                </a:solidFill>
                <a:effectLst/>
                <a:latin typeface="+mj-lt"/>
              </a:rPr>
              <a:t>päevas</a:t>
            </a:r>
            <a:r>
              <a:rPr lang="en-GB" sz="1200" b="0" i="0" u="none" strike="noStrike" dirty="0">
                <a:solidFill>
                  <a:srgbClr val="333333"/>
                </a:solidFill>
                <a:effectLst/>
                <a:latin typeface="+mj-lt"/>
              </a:rPr>
              <a:t> on </a:t>
            </a:r>
            <a:r>
              <a:rPr lang="en-GB" sz="1200" b="0" i="0" u="none" strike="noStrike" dirty="0" err="1">
                <a:solidFill>
                  <a:srgbClr val="333333"/>
                </a:solidFill>
                <a:effectLst/>
                <a:latin typeface="+mj-lt"/>
              </a:rPr>
              <a:t>seostatud</a:t>
            </a:r>
            <a:r>
              <a:rPr lang="en-GB" sz="1200" b="0" i="0" u="none" strike="noStrike" dirty="0">
                <a:solidFill>
                  <a:srgbClr val="333333"/>
                </a:solidFill>
                <a:effectLst/>
                <a:latin typeface="+mj-lt"/>
              </a:rPr>
              <a:t> </a:t>
            </a:r>
            <a:r>
              <a:rPr lang="en-GB" sz="1200" b="0" i="0" u="none" strike="noStrike" dirty="0" err="1">
                <a:solidFill>
                  <a:srgbClr val="333333"/>
                </a:solidFill>
                <a:effectLst/>
                <a:latin typeface="+mj-lt"/>
              </a:rPr>
              <a:t>suurenenud</a:t>
            </a:r>
            <a:r>
              <a:rPr lang="en-GB" sz="1200" b="0" i="0" u="none" strike="noStrike" dirty="0">
                <a:solidFill>
                  <a:srgbClr val="333333"/>
                </a:solidFill>
                <a:effectLst/>
                <a:latin typeface="+mj-lt"/>
              </a:rPr>
              <a:t> </a:t>
            </a:r>
            <a:r>
              <a:rPr lang="en-GB" sz="1200" b="0" i="0" u="none" strike="noStrike" dirty="0" err="1">
                <a:solidFill>
                  <a:srgbClr val="333333"/>
                </a:solidFill>
                <a:effectLst/>
                <a:latin typeface="+mj-lt"/>
              </a:rPr>
              <a:t>loote</a:t>
            </a:r>
            <a:r>
              <a:rPr lang="en-GB" sz="1200" b="0" i="0" u="none" strike="noStrike" dirty="0">
                <a:solidFill>
                  <a:srgbClr val="333333"/>
                </a:solidFill>
                <a:effectLst/>
                <a:latin typeface="+mj-lt"/>
              </a:rPr>
              <a:t> </a:t>
            </a:r>
            <a:r>
              <a:rPr lang="en-GB" sz="1200" b="0" i="0" u="none" strike="noStrike" dirty="0" err="1">
                <a:solidFill>
                  <a:srgbClr val="333333"/>
                </a:solidFill>
                <a:effectLst/>
                <a:latin typeface="+mj-lt"/>
              </a:rPr>
              <a:t>väärarengute</a:t>
            </a:r>
            <a:r>
              <a:rPr lang="en-GB" sz="1200" b="0" i="0" u="none" strike="noStrike" dirty="0">
                <a:solidFill>
                  <a:srgbClr val="333333"/>
                </a:solidFill>
                <a:effectLst/>
                <a:latin typeface="+mj-lt"/>
              </a:rPr>
              <a:t> </a:t>
            </a:r>
            <a:r>
              <a:rPr lang="en-GB" sz="1200" b="0" i="0" u="none" strike="noStrike" dirty="0" err="1">
                <a:solidFill>
                  <a:srgbClr val="333333"/>
                </a:solidFill>
                <a:effectLst/>
                <a:latin typeface="+mj-lt"/>
              </a:rPr>
              <a:t>riskiga</a:t>
            </a:r>
            <a:r>
              <a:rPr lang="en-GB" sz="1200" b="0" i="0" u="none" strike="noStrike" dirty="0">
                <a:solidFill>
                  <a:srgbClr val="333333"/>
                </a:solidFill>
                <a:effectLst/>
                <a:latin typeface="+mj-lt"/>
              </a:rPr>
              <a:t>. </a:t>
            </a:r>
            <a:r>
              <a:rPr lang="en-GB" sz="1200" b="0" i="0" u="none" strike="noStrike" dirty="0" err="1">
                <a:solidFill>
                  <a:srgbClr val="333333"/>
                </a:solidFill>
                <a:effectLst/>
                <a:latin typeface="+mj-lt"/>
              </a:rPr>
              <a:t>Naised</a:t>
            </a:r>
            <a:r>
              <a:rPr lang="en-GB" sz="1200" b="0" i="0" u="none" strike="noStrike" dirty="0">
                <a:solidFill>
                  <a:srgbClr val="333333"/>
                </a:solidFill>
                <a:effectLst/>
                <a:latin typeface="+mj-lt"/>
              </a:rPr>
              <a:t> </a:t>
            </a:r>
            <a:r>
              <a:rPr lang="en-GB" sz="1200" b="0" i="0" u="none" strike="noStrike" dirty="0" err="1">
                <a:solidFill>
                  <a:srgbClr val="333333"/>
                </a:solidFill>
                <a:effectLst/>
                <a:latin typeface="+mj-lt"/>
              </a:rPr>
              <a:t>peale</a:t>
            </a:r>
            <a:r>
              <a:rPr lang="en-GB" sz="1200" b="0" i="0" u="none" strike="noStrike" dirty="0">
                <a:solidFill>
                  <a:srgbClr val="333333"/>
                </a:solidFill>
                <a:effectLst/>
                <a:latin typeface="+mj-lt"/>
              </a:rPr>
              <a:t> </a:t>
            </a:r>
            <a:r>
              <a:rPr lang="en-GB" sz="1200" b="0" i="0" u="none" strike="noStrike" dirty="0" err="1">
                <a:solidFill>
                  <a:srgbClr val="333333"/>
                </a:solidFill>
                <a:effectLst/>
                <a:latin typeface="+mj-lt"/>
              </a:rPr>
              <a:t>menopausi</a:t>
            </a:r>
            <a:r>
              <a:rPr lang="en-GB" sz="1200" b="0" i="0" u="none" strike="noStrike" dirty="0">
                <a:solidFill>
                  <a:srgbClr val="333333"/>
                </a:solidFill>
                <a:effectLst/>
                <a:latin typeface="+mj-lt"/>
              </a:rPr>
              <a:t>, </a:t>
            </a:r>
            <a:r>
              <a:rPr lang="en-GB" sz="1200" b="0" i="0" u="none" strike="noStrike" dirty="0" err="1">
                <a:solidFill>
                  <a:srgbClr val="333333"/>
                </a:solidFill>
                <a:effectLst/>
                <a:latin typeface="+mj-lt"/>
              </a:rPr>
              <a:t>kellel</a:t>
            </a:r>
            <a:r>
              <a:rPr lang="en-GB" sz="1200" b="0" i="0" u="none" strike="noStrike" dirty="0">
                <a:solidFill>
                  <a:srgbClr val="333333"/>
                </a:solidFill>
                <a:effectLst/>
                <a:latin typeface="+mj-lt"/>
              </a:rPr>
              <a:t> on </a:t>
            </a:r>
            <a:r>
              <a:rPr lang="en-GB" sz="1200" b="0" i="0" u="none" strike="noStrike" dirty="0" err="1">
                <a:solidFill>
                  <a:srgbClr val="333333"/>
                </a:solidFill>
                <a:effectLst/>
                <a:latin typeface="+mj-lt"/>
              </a:rPr>
              <a:t>suurenenud</a:t>
            </a:r>
            <a:r>
              <a:rPr lang="en-GB" sz="1200" b="0" i="0" u="none" strike="noStrike" dirty="0">
                <a:solidFill>
                  <a:srgbClr val="333333"/>
                </a:solidFill>
                <a:effectLst/>
                <a:latin typeface="+mj-lt"/>
              </a:rPr>
              <a:t> </a:t>
            </a:r>
            <a:r>
              <a:rPr lang="en-GB" sz="1200" b="0" i="0" u="none" strike="noStrike" dirty="0" err="1">
                <a:solidFill>
                  <a:srgbClr val="333333"/>
                </a:solidFill>
                <a:effectLst/>
                <a:latin typeface="+mj-lt"/>
              </a:rPr>
              <a:t>osteoporoosi</a:t>
            </a:r>
            <a:r>
              <a:rPr lang="en-GB" sz="1200" b="0" i="0" u="none" strike="noStrike" dirty="0">
                <a:solidFill>
                  <a:srgbClr val="333333"/>
                </a:solidFill>
                <a:effectLst/>
                <a:latin typeface="+mj-lt"/>
              </a:rPr>
              <a:t> </a:t>
            </a:r>
            <a:r>
              <a:rPr lang="en-GB" sz="1200" b="0" i="0" u="none" strike="noStrike" dirty="0" err="1">
                <a:solidFill>
                  <a:srgbClr val="333333"/>
                </a:solidFill>
                <a:effectLst/>
                <a:latin typeface="+mj-lt"/>
              </a:rPr>
              <a:t>ja</a:t>
            </a:r>
            <a:r>
              <a:rPr lang="en-GB" sz="1200" b="0" i="0" u="none" strike="noStrike" dirty="0">
                <a:solidFill>
                  <a:srgbClr val="333333"/>
                </a:solidFill>
                <a:effectLst/>
                <a:latin typeface="+mj-lt"/>
              </a:rPr>
              <a:t> </a:t>
            </a:r>
            <a:r>
              <a:rPr lang="en-GB" sz="1200" b="0" i="0" u="none" strike="noStrike" dirty="0" err="1">
                <a:solidFill>
                  <a:srgbClr val="333333"/>
                </a:solidFill>
                <a:effectLst/>
                <a:latin typeface="+mj-lt"/>
              </a:rPr>
              <a:t>luumurdude</a:t>
            </a:r>
            <a:r>
              <a:rPr lang="en-GB" sz="1200" b="0" i="0" u="none" strike="noStrike" dirty="0">
                <a:solidFill>
                  <a:srgbClr val="333333"/>
                </a:solidFill>
                <a:effectLst/>
                <a:latin typeface="+mj-lt"/>
              </a:rPr>
              <a:t> risk, </a:t>
            </a:r>
            <a:r>
              <a:rPr lang="en-GB" sz="1200" b="0" i="0" u="none" strike="noStrike" dirty="0" err="1">
                <a:solidFill>
                  <a:srgbClr val="333333"/>
                </a:solidFill>
                <a:effectLst/>
                <a:latin typeface="+mj-lt"/>
              </a:rPr>
              <a:t>peaksid</a:t>
            </a:r>
            <a:r>
              <a:rPr lang="en-GB" sz="1200" b="0" i="0" u="none" strike="noStrike" dirty="0">
                <a:solidFill>
                  <a:srgbClr val="333333"/>
                </a:solidFill>
                <a:effectLst/>
                <a:latin typeface="+mj-lt"/>
              </a:rPr>
              <a:t> </a:t>
            </a:r>
            <a:r>
              <a:rPr lang="en-GB" sz="1200" b="0" i="0" u="none" strike="noStrike" dirty="0" err="1">
                <a:solidFill>
                  <a:srgbClr val="333333"/>
                </a:solidFill>
                <a:effectLst/>
                <a:latin typeface="+mj-lt"/>
              </a:rPr>
              <a:t>piirama</a:t>
            </a:r>
            <a:r>
              <a:rPr lang="en-GB" sz="1200" b="0" i="0" u="none" strike="noStrike" dirty="0">
                <a:solidFill>
                  <a:srgbClr val="333333"/>
                </a:solidFill>
                <a:effectLst/>
                <a:latin typeface="+mj-lt"/>
              </a:rPr>
              <a:t> </a:t>
            </a:r>
            <a:r>
              <a:rPr lang="en-GB" sz="1200" b="0" i="0" u="none" strike="noStrike" dirty="0" err="1">
                <a:solidFill>
                  <a:srgbClr val="333333"/>
                </a:solidFill>
                <a:effectLst/>
                <a:latin typeface="+mj-lt"/>
              </a:rPr>
              <a:t>tarbimist</a:t>
            </a:r>
            <a:r>
              <a:rPr lang="en-GB" sz="1200" b="0" i="0" u="none" strike="noStrike" dirty="0">
                <a:solidFill>
                  <a:srgbClr val="333333"/>
                </a:solidFill>
                <a:effectLst/>
                <a:latin typeface="+mj-lt"/>
              </a:rPr>
              <a:t> 1,500 </a:t>
            </a:r>
            <a:r>
              <a:rPr lang="el-GR" sz="1200" b="0" i="0" u="none" strike="noStrike" dirty="0">
                <a:solidFill>
                  <a:srgbClr val="333333"/>
                </a:solidFill>
                <a:effectLst/>
                <a:latin typeface="+mj-lt"/>
              </a:rPr>
              <a:t>μ</a:t>
            </a:r>
            <a:r>
              <a:rPr lang="en-GB" sz="1200" b="0" i="0" u="none" strike="noStrike" dirty="0">
                <a:solidFill>
                  <a:srgbClr val="333333"/>
                </a:solidFill>
                <a:effectLst/>
                <a:latin typeface="+mj-lt"/>
              </a:rPr>
              <a:t>g-</a:t>
            </a:r>
            <a:r>
              <a:rPr lang="en-GB" sz="1200" b="0" i="0" u="none" strike="noStrike" dirty="0" err="1">
                <a:solidFill>
                  <a:srgbClr val="333333"/>
                </a:solidFill>
                <a:effectLst/>
                <a:latin typeface="+mj-lt"/>
              </a:rPr>
              <a:t>ni</a:t>
            </a:r>
            <a:r>
              <a:rPr lang="en-GB" sz="1200" b="0" i="0" u="none" strike="noStrike" dirty="0">
                <a:solidFill>
                  <a:srgbClr val="333333"/>
                </a:solidFill>
                <a:effectLst/>
                <a:latin typeface="+mj-lt"/>
              </a:rPr>
              <a:t> </a:t>
            </a:r>
            <a:r>
              <a:rPr lang="en-GB" sz="1200" b="0" i="0" u="none" strike="noStrike" dirty="0" err="1">
                <a:solidFill>
                  <a:srgbClr val="333333"/>
                </a:solidFill>
                <a:effectLst/>
                <a:latin typeface="+mj-lt"/>
              </a:rPr>
              <a:t>päevas</a:t>
            </a:r>
            <a:endParaRPr lang="en-EE" sz="1200" dirty="0">
              <a:latin typeface="+mj-lt"/>
            </a:endParaRPr>
          </a:p>
        </p:txBody>
      </p:sp>
    </p:spTree>
    <p:extLst>
      <p:ext uri="{BB962C8B-B14F-4D97-AF65-F5344CB8AC3E}">
        <p14:creationId xmlns:p14="http://schemas.microsoft.com/office/powerpoint/2010/main" val="623958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33703-F348-F849-B05F-87EBA9B0F1FD}"/>
              </a:ext>
            </a:extLst>
          </p:cNvPr>
          <p:cNvSpPr>
            <a:spLocks noGrp="1"/>
          </p:cNvSpPr>
          <p:nvPr>
            <p:ph type="title"/>
          </p:nvPr>
        </p:nvSpPr>
        <p:spPr>
          <a:xfrm>
            <a:off x="1066800" y="357188"/>
            <a:ext cx="10058400" cy="1657006"/>
          </a:xfrm>
        </p:spPr>
        <p:txBody>
          <a:bodyPr>
            <a:normAutofit/>
          </a:bodyPr>
          <a:lstStyle/>
          <a:p>
            <a:r>
              <a:rPr lang="en-EE" sz="4000" dirty="0"/>
              <a:t>Ennem kui hakkad võtma lisandeid</a:t>
            </a:r>
          </a:p>
        </p:txBody>
      </p:sp>
      <p:sp>
        <p:nvSpPr>
          <p:cNvPr id="3" name="Content Placeholder 2">
            <a:extLst>
              <a:ext uri="{FF2B5EF4-FFF2-40B4-BE49-F238E27FC236}">
                <a16:creationId xmlns:a16="http://schemas.microsoft.com/office/drawing/2014/main" id="{0712C066-237A-C349-94FB-8F843A0BB338}"/>
              </a:ext>
            </a:extLst>
          </p:cNvPr>
          <p:cNvSpPr>
            <a:spLocks noGrp="1"/>
          </p:cNvSpPr>
          <p:nvPr>
            <p:ph idx="1"/>
          </p:nvPr>
        </p:nvSpPr>
        <p:spPr>
          <a:xfrm>
            <a:off x="1066800" y="1628775"/>
            <a:ext cx="6577013" cy="4406265"/>
          </a:xfrm>
        </p:spPr>
        <p:txBody>
          <a:bodyPr>
            <a:normAutofit fontScale="92500" lnSpcReduction="20000"/>
          </a:bodyPr>
          <a:lstStyle/>
          <a:p>
            <a:r>
              <a:rPr lang="en-GB" dirty="0" err="1"/>
              <a:t>Vereanalüüs</a:t>
            </a:r>
            <a:r>
              <a:rPr lang="en-GB" dirty="0"/>
              <a:t>- tee </a:t>
            </a:r>
            <a:r>
              <a:rPr lang="en-GB" dirty="0" err="1"/>
              <a:t>kindlaks</a:t>
            </a:r>
            <a:r>
              <a:rPr lang="en-GB" dirty="0"/>
              <a:t>, </a:t>
            </a:r>
            <a:r>
              <a:rPr lang="en-GB" dirty="0" err="1"/>
              <a:t>kui</a:t>
            </a:r>
            <a:r>
              <a:rPr lang="en-GB" dirty="0"/>
              <a:t> </a:t>
            </a:r>
            <a:r>
              <a:rPr lang="en-GB" dirty="0" err="1"/>
              <a:t>suur</a:t>
            </a:r>
            <a:r>
              <a:rPr lang="en-GB" dirty="0"/>
              <a:t> on </a:t>
            </a:r>
            <a:r>
              <a:rPr lang="en-GB" dirty="0" err="1"/>
              <a:t>vitamiini</a:t>
            </a:r>
            <a:r>
              <a:rPr lang="en-GB" dirty="0"/>
              <a:t> </a:t>
            </a:r>
            <a:r>
              <a:rPr lang="en-GB" dirty="0" err="1"/>
              <a:t>või</a:t>
            </a:r>
            <a:r>
              <a:rPr lang="en-GB" dirty="0"/>
              <a:t> </a:t>
            </a:r>
            <a:r>
              <a:rPr lang="en-GB" dirty="0" err="1"/>
              <a:t>mineraalainete</a:t>
            </a:r>
            <a:r>
              <a:rPr lang="en-GB" dirty="0"/>
              <a:t> </a:t>
            </a:r>
            <a:r>
              <a:rPr lang="en-GB" dirty="0" err="1"/>
              <a:t>puudus</a:t>
            </a:r>
            <a:r>
              <a:rPr lang="en-GB" dirty="0"/>
              <a:t>. </a:t>
            </a:r>
          </a:p>
          <a:p>
            <a:r>
              <a:rPr lang="en-GB" dirty="0" err="1"/>
              <a:t>Korrasta</a:t>
            </a:r>
            <a:r>
              <a:rPr lang="en-GB" dirty="0"/>
              <a:t> </a:t>
            </a:r>
            <a:r>
              <a:rPr lang="en-GB" dirty="0" err="1"/>
              <a:t>menüü</a:t>
            </a:r>
            <a:r>
              <a:rPr lang="en-GB" dirty="0"/>
              <a:t> </a:t>
            </a:r>
            <a:r>
              <a:rPr lang="en-GB" dirty="0" err="1"/>
              <a:t>ning</a:t>
            </a:r>
            <a:r>
              <a:rPr lang="en-GB" dirty="0"/>
              <a:t> </a:t>
            </a:r>
            <a:r>
              <a:rPr lang="en-GB" dirty="0" err="1"/>
              <a:t>jälgi</a:t>
            </a:r>
            <a:r>
              <a:rPr lang="en-GB" dirty="0"/>
              <a:t> </a:t>
            </a:r>
            <a:r>
              <a:rPr lang="en-GB" dirty="0" err="1"/>
              <a:t>toidu</a:t>
            </a:r>
            <a:r>
              <a:rPr lang="en-GB" dirty="0"/>
              <a:t> </a:t>
            </a:r>
            <a:r>
              <a:rPr lang="en-GB" dirty="0" err="1"/>
              <a:t>valmistamise</a:t>
            </a:r>
            <a:r>
              <a:rPr lang="en-GB" dirty="0"/>
              <a:t> </a:t>
            </a:r>
            <a:r>
              <a:rPr lang="en-GB" dirty="0" err="1"/>
              <a:t>meetoideid</a:t>
            </a:r>
            <a:r>
              <a:rPr lang="en-GB" dirty="0"/>
              <a:t>.</a:t>
            </a:r>
          </a:p>
          <a:p>
            <a:r>
              <a:rPr lang="en-GB" dirty="0" err="1"/>
              <a:t>Juhul</a:t>
            </a:r>
            <a:r>
              <a:rPr lang="en-GB" dirty="0"/>
              <a:t>, </a:t>
            </a:r>
            <a:r>
              <a:rPr lang="en-GB" dirty="0" err="1"/>
              <a:t>kui</a:t>
            </a:r>
            <a:r>
              <a:rPr lang="en-GB" dirty="0"/>
              <a:t> </a:t>
            </a:r>
            <a:r>
              <a:rPr lang="en-GB" dirty="0" err="1"/>
              <a:t>puudujääki</a:t>
            </a:r>
            <a:r>
              <a:rPr lang="en-GB" dirty="0"/>
              <a:t> </a:t>
            </a:r>
            <a:r>
              <a:rPr lang="en-GB" dirty="0" err="1"/>
              <a:t>ei</a:t>
            </a:r>
            <a:r>
              <a:rPr lang="en-GB" dirty="0"/>
              <a:t> ole </a:t>
            </a:r>
            <a:r>
              <a:rPr lang="en-GB" dirty="0" err="1"/>
              <a:t>võimalik</a:t>
            </a:r>
            <a:r>
              <a:rPr lang="en-GB" dirty="0"/>
              <a:t> </a:t>
            </a:r>
            <a:r>
              <a:rPr lang="en-GB" dirty="0" err="1"/>
              <a:t>toiduga</a:t>
            </a:r>
            <a:r>
              <a:rPr lang="en-GB" dirty="0"/>
              <a:t> </a:t>
            </a:r>
            <a:r>
              <a:rPr lang="en-GB" dirty="0" err="1"/>
              <a:t>korvata</a:t>
            </a:r>
            <a:r>
              <a:rPr lang="en-GB" dirty="0"/>
              <a:t> </a:t>
            </a:r>
            <a:r>
              <a:rPr lang="en-GB" dirty="0" err="1"/>
              <a:t>kaalu</a:t>
            </a:r>
            <a:r>
              <a:rPr lang="en-GB" dirty="0"/>
              <a:t> </a:t>
            </a:r>
            <a:r>
              <a:rPr lang="en-GB" dirty="0" err="1"/>
              <a:t>lisandite</a:t>
            </a:r>
            <a:r>
              <a:rPr lang="en-GB" dirty="0"/>
              <a:t> </a:t>
            </a:r>
            <a:r>
              <a:rPr lang="en-GB" dirty="0" err="1"/>
              <a:t>tarvitamist</a:t>
            </a:r>
            <a:endParaRPr lang="en-GB" dirty="0"/>
          </a:p>
          <a:p>
            <a:r>
              <a:rPr lang="en-GB" dirty="0" err="1"/>
              <a:t>Selge</a:t>
            </a:r>
            <a:r>
              <a:rPr lang="en-GB" dirty="0"/>
              <a:t> on see, et </a:t>
            </a:r>
            <a:r>
              <a:rPr lang="en-GB" dirty="0" err="1"/>
              <a:t>pimedal</a:t>
            </a:r>
            <a:r>
              <a:rPr lang="en-GB" dirty="0"/>
              <a:t> </a:t>
            </a:r>
            <a:r>
              <a:rPr lang="en-GB" dirty="0" err="1"/>
              <a:t>perioodil</a:t>
            </a:r>
            <a:r>
              <a:rPr lang="en-GB" dirty="0"/>
              <a:t> on </a:t>
            </a:r>
            <a:r>
              <a:rPr lang="en-GB" dirty="0" err="1"/>
              <a:t>õigustatud</a:t>
            </a:r>
            <a:r>
              <a:rPr lang="en-GB" dirty="0"/>
              <a:t> C-</a:t>
            </a:r>
            <a:r>
              <a:rPr lang="en-GB" dirty="0" err="1"/>
              <a:t>vitamiini</a:t>
            </a:r>
            <a:r>
              <a:rPr lang="en-GB" dirty="0"/>
              <a:t> </a:t>
            </a:r>
            <a:r>
              <a:rPr lang="en-GB" dirty="0" err="1"/>
              <a:t>võtmine</a:t>
            </a:r>
            <a:r>
              <a:rPr lang="en-GB" dirty="0"/>
              <a:t>, D-</a:t>
            </a:r>
            <a:r>
              <a:rPr lang="en-GB" dirty="0" err="1"/>
              <a:t>vitamiini</a:t>
            </a:r>
            <a:r>
              <a:rPr lang="en-GB" dirty="0"/>
              <a:t> </a:t>
            </a:r>
            <a:r>
              <a:rPr lang="en-GB" dirty="0" err="1"/>
              <a:t>tarbimine</a:t>
            </a:r>
            <a:r>
              <a:rPr lang="en-GB" dirty="0"/>
              <a:t>. </a:t>
            </a:r>
          </a:p>
          <a:p>
            <a:r>
              <a:rPr lang="en-GB" dirty="0" err="1"/>
              <a:t>Juuksed</a:t>
            </a:r>
            <a:r>
              <a:rPr lang="en-GB" dirty="0"/>
              <a:t>, </a:t>
            </a:r>
            <a:r>
              <a:rPr lang="en-GB" dirty="0" err="1"/>
              <a:t>küüned</a:t>
            </a:r>
            <a:r>
              <a:rPr lang="en-GB" dirty="0"/>
              <a:t> </a:t>
            </a:r>
            <a:r>
              <a:rPr lang="en-GB" dirty="0" err="1"/>
              <a:t>nahk</a:t>
            </a:r>
            <a:r>
              <a:rPr lang="en-GB" dirty="0"/>
              <a:t>- </a:t>
            </a:r>
            <a:r>
              <a:rPr lang="en-GB" dirty="0" err="1"/>
              <a:t>kollageen</a:t>
            </a:r>
            <a:r>
              <a:rPr lang="en-GB" dirty="0"/>
              <a:t>, </a:t>
            </a:r>
            <a:r>
              <a:rPr lang="en-GB" dirty="0" err="1"/>
              <a:t>mille</a:t>
            </a:r>
            <a:r>
              <a:rPr lang="en-GB" dirty="0"/>
              <a:t> </a:t>
            </a:r>
            <a:r>
              <a:rPr lang="en-GB" dirty="0" err="1"/>
              <a:t>imendumist</a:t>
            </a:r>
            <a:r>
              <a:rPr lang="en-GB" dirty="0"/>
              <a:t> </a:t>
            </a:r>
            <a:r>
              <a:rPr lang="en-GB" dirty="0" err="1"/>
              <a:t>soodustab</a:t>
            </a:r>
            <a:r>
              <a:rPr lang="en-GB" dirty="0"/>
              <a:t> C-</a:t>
            </a:r>
            <a:r>
              <a:rPr lang="en-GB" dirty="0" err="1"/>
              <a:t>vitamiin</a:t>
            </a:r>
            <a:endParaRPr lang="en-GB" dirty="0"/>
          </a:p>
          <a:p>
            <a:r>
              <a:rPr lang="en-GB" dirty="0" err="1"/>
              <a:t>Vitamiinide</a:t>
            </a:r>
            <a:r>
              <a:rPr lang="en-GB" dirty="0"/>
              <a:t> </a:t>
            </a:r>
            <a:r>
              <a:rPr lang="en-GB" dirty="0" err="1"/>
              <a:t>ja</a:t>
            </a:r>
            <a:r>
              <a:rPr lang="en-GB" dirty="0"/>
              <a:t> </a:t>
            </a:r>
            <a:r>
              <a:rPr lang="en-GB" dirty="0" err="1"/>
              <a:t>mineraalainetega</a:t>
            </a:r>
            <a:r>
              <a:rPr lang="en-GB" dirty="0"/>
              <a:t> </a:t>
            </a:r>
            <a:r>
              <a:rPr lang="en-GB" dirty="0" err="1"/>
              <a:t>liialdamine</a:t>
            </a:r>
            <a:r>
              <a:rPr lang="en-GB" dirty="0"/>
              <a:t> </a:t>
            </a:r>
            <a:r>
              <a:rPr lang="en-GB" dirty="0" err="1"/>
              <a:t>viib</a:t>
            </a:r>
            <a:r>
              <a:rPr lang="en-GB" dirty="0"/>
              <a:t> aga </a:t>
            </a:r>
            <a:r>
              <a:rPr lang="en-GB" dirty="0" err="1"/>
              <a:t>organismi</a:t>
            </a:r>
            <a:r>
              <a:rPr lang="en-GB" dirty="0"/>
              <a:t> </a:t>
            </a:r>
            <a:r>
              <a:rPr lang="en-GB" dirty="0" err="1"/>
              <a:t>talitluse</a:t>
            </a:r>
            <a:r>
              <a:rPr lang="en-GB" dirty="0"/>
              <a:t> </a:t>
            </a:r>
            <a:r>
              <a:rPr lang="en-GB" dirty="0" err="1"/>
              <a:t>häireteni</a:t>
            </a:r>
            <a:r>
              <a:rPr lang="en-GB" dirty="0"/>
              <a:t>, </a:t>
            </a:r>
            <a:r>
              <a:rPr lang="en-GB" dirty="0" err="1"/>
              <a:t>sest</a:t>
            </a:r>
            <a:r>
              <a:rPr lang="en-GB" dirty="0"/>
              <a:t> </a:t>
            </a:r>
            <a:r>
              <a:rPr lang="en-GB" dirty="0" err="1"/>
              <a:t>bioaktiivsete</a:t>
            </a:r>
            <a:r>
              <a:rPr lang="en-GB" dirty="0"/>
              <a:t> </a:t>
            </a:r>
            <a:r>
              <a:rPr lang="en-GB" dirty="0" err="1"/>
              <a:t>ühendite</a:t>
            </a:r>
            <a:r>
              <a:rPr lang="en-GB" dirty="0"/>
              <a:t> </a:t>
            </a:r>
            <a:r>
              <a:rPr lang="en-GB" dirty="0" err="1"/>
              <a:t>koostisosadena</a:t>
            </a:r>
            <a:r>
              <a:rPr lang="en-GB" dirty="0"/>
              <a:t> </a:t>
            </a:r>
            <a:r>
              <a:rPr lang="en-GB" dirty="0" err="1"/>
              <a:t>mõjutab</a:t>
            </a:r>
            <a:r>
              <a:rPr lang="en-GB" dirty="0"/>
              <a:t> </a:t>
            </a:r>
            <a:r>
              <a:rPr lang="en-GB" dirty="0" err="1"/>
              <a:t>nende</a:t>
            </a:r>
            <a:r>
              <a:rPr lang="en-GB" dirty="0"/>
              <a:t> </a:t>
            </a:r>
            <a:r>
              <a:rPr lang="en-GB" dirty="0" err="1"/>
              <a:t>liig</a:t>
            </a:r>
            <a:r>
              <a:rPr lang="en-GB" dirty="0"/>
              <a:t> </a:t>
            </a:r>
            <a:r>
              <a:rPr lang="en-GB" dirty="0" err="1"/>
              <a:t>organismi</a:t>
            </a:r>
            <a:r>
              <a:rPr lang="en-GB" dirty="0"/>
              <a:t> </a:t>
            </a:r>
            <a:r>
              <a:rPr lang="en-GB" dirty="0" err="1"/>
              <a:t>regulatoorseid</a:t>
            </a:r>
            <a:r>
              <a:rPr lang="en-GB" dirty="0"/>
              <a:t> </a:t>
            </a:r>
            <a:r>
              <a:rPr lang="en-GB" dirty="0" err="1"/>
              <a:t>protsesse</a:t>
            </a:r>
            <a:r>
              <a:rPr lang="en-GB" dirty="0"/>
              <a:t>. </a:t>
            </a:r>
          </a:p>
          <a:p>
            <a:r>
              <a:rPr lang="en-GB" dirty="0" err="1"/>
              <a:t>Mineraalainete</a:t>
            </a:r>
            <a:r>
              <a:rPr lang="en-GB" dirty="0"/>
              <a:t> </a:t>
            </a:r>
            <a:r>
              <a:rPr lang="en-GB" dirty="0" err="1"/>
              <a:t>ületarbimine</a:t>
            </a:r>
            <a:r>
              <a:rPr lang="en-GB" dirty="0"/>
              <a:t> </a:t>
            </a:r>
            <a:r>
              <a:rPr lang="en-GB" dirty="0" err="1"/>
              <a:t>toiduga</a:t>
            </a:r>
            <a:r>
              <a:rPr lang="en-GB" dirty="0"/>
              <a:t> on </a:t>
            </a:r>
            <a:r>
              <a:rPr lang="en-GB" dirty="0" err="1"/>
              <a:t>peaaegu</a:t>
            </a:r>
            <a:r>
              <a:rPr lang="en-GB" dirty="0"/>
              <a:t> </a:t>
            </a:r>
            <a:r>
              <a:rPr lang="en-GB" dirty="0" err="1"/>
              <a:t>võimatu</a:t>
            </a:r>
            <a:r>
              <a:rPr lang="en-GB" dirty="0"/>
              <a:t>, </a:t>
            </a:r>
            <a:r>
              <a:rPr lang="en-GB" dirty="0" err="1"/>
              <a:t>küll</a:t>
            </a:r>
            <a:r>
              <a:rPr lang="en-GB" dirty="0"/>
              <a:t> aga </a:t>
            </a:r>
            <a:r>
              <a:rPr lang="en-GB" dirty="0" err="1"/>
              <a:t>võib</a:t>
            </a:r>
            <a:r>
              <a:rPr lang="en-GB" dirty="0"/>
              <a:t> </a:t>
            </a:r>
            <a:r>
              <a:rPr lang="en-GB" dirty="0" err="1"/>
              <a:t>seda</a:t>
            </a:r>
            <a:r>
              <a:rPr lang="en-GB" dirty="0"/>
              <a:t> </a:t>
            </a:r>
            <a:r>
              <a:rPr lang="en-GB" dirty="0" err="1"/>
              <a:t>juhtuda</a:t>
            </a:r>
            <a:r>
              <a:rPr lang="en-GB" dirty="0"/>
              <a:t> </a:t>
            </a:r>
            <a:r>
              <a:rPr lang="en-GB" dirty="0" err="1"/>
              <a:t>toidulisandite</a:t>
            </a:r>
            <a:r>
              <a:rPr lang="en-GB" dirty="0"/>
              <a:t> </a:t>
            </a:r>
            <a:r>
              <a:rPr lang="en-GB" dirty="0" err="1"/>
              <a:t>ja</a:t>
            </a:r>
            <a:r>
              <a:rPr lang="en-GB" dirty="0"/>
              <a:t> </a:t>
            </a:r>
            <a:r>
              <a:rPr lang="en-GB" dirty="0" err="1"/>
              <a:t>mineraalainetega</a:t>
            </a:r>
            <a:r>
              <a:rPr lang="en-GB" dirty="0"/>
              <a:t> </a:t>
            </a:r>
            <a:r>
              <a:rPr lang="en-GB" dirty="0" err="1"/>
              <a:t>rikastatud</a:t>
            </a:r>
            <a:r>
              <a:rPr lang="en-GB" dirty="0"/>
              <a:t> </a:t>
            </a:r>
            <a:r>
              <a:rPr lang="en-GB" dirty="0" err="1"/>
              <a:t>toidu</a:t>
            </a:r>
            <a:r>
              <a:rPr lang="en-GB" dirty="0"/>
              <a:t> </a:t>
            </a:r>
            <a:r>
              <a:rPr lang="en-GB" dirty="0" err="1"/>
              <a:t>liigsel</a:t>
            </a:r>
            <a:r>
              <a:rPr lang="en-GB" dirty="0"/>
              <a:t> </a:t>
            </a:r>
            <a:r>
              <a:rPr lang="en-GB" dirty="0" err="1"/>
              <a:t>söömisel</a:t>
            </a:r>
            <a:r>
              <a:rPr lang="en-GB" dirty="0"/>
              <a:t>. </a:t>
            </a:r>
            <a:r>
              <a:rPr lang="en-GB" dirty="0" err="1"/>
              <a:t>Va</a:t>
            </a:r>
            <a:r>
              <a:rPr lang="en-GB" dirty="0"/>
              <a:t> </a:t>
            </a:r>
            <a:r>
              <a:rPr lang="en-GB" dirty="0" err="1"/>
              <a:t>naatrium</a:t>
            </a:r>
            <a:r>
              <a:rPr lang="en-GB" dirty="0"/>
              <a:t> e </a:t>
            </a:r>
            <a:r>
              <a:rPr lang="en-GB" dirty="0" err="1"/>
              <a:t>sool</a:t>
            </a:r>
            <a:r>
              <a:rPr lang="en-GB" dirty="0"/>
              <a:t>.</a:t>
            </a:r>
          </a:p>
          <a:p>
            <a:endParaRPr lang="en-EE" dirty="0"/>
          </a:p>
        </p:txBody>
      </p:sp>
      <p:pic>
        <p:nvPicPr>
          <p:cNvPr id="12290" name="Picture 2" descr="are you sure? - Mr Bean Sarcastic | Meme Generator">
            <a:extLst>
              <a:ext uri="{FF2B5EF4-FFF2-40B4-BE49-F238E27FC236}">
                <a16:creationId xmlns:a16="http://schemas.microsoft.com/office/drawing/2014/main" id="{8B738B31-8ED2-F843-98B4-53137F7BB0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3813" y="2014193"/>
            <a:ext cx="4286250" cy="3215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986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F07A3-51BA-DC45-9742-63D555E72496}"/>
              </a:ext>
            </a:extLst>
          </p:cNvPr>
          <p:cNvSpPr>
            <a:spLocks noGrp="1"/>
          </p:cNvSpPr>
          <p:nvPr>
            <p:ph type="title"/>
          </p:nvPr>
        </p:nvSpPr>
        <p:spPr/>
        <p:txBody>
          <a:bodyPr/>
          <a:lstStyle/>
          <a:p>
            <a:pPr algn="ctr"/>
            <a:r>
              <a:rPr lang="en-EE" dirty="0"/>
              <a:t>Teadmiste kontroll ja kodune töö</a:t>
            </a:r>
          </a:p>
        </p:txBody>
      </p:sp>
      <p:sp>
        <p:nvSpPr>
          <p:cNvPr id="3" name="Content Placeholder 2">
            <a:extLst>
              <a:ext uri="{FF2B5EF4-FFF2-40B4-BE49-F238E27FC236}">
                <a16:creationId xmlns:a16="http://schemas.microsoft.com/office/drawing/2014/main" id="{B855578D-B765-C246-9B5E-0E031B7766DA}"/>
              </a:ext>
            </a:extLst>
          </p:cNvPr>
          <p:cNvSpPr>
            <a:spLocks noGrp="1"/>
          </p:cNvSpPr>
          <p:nvPr>
            <p:ph idx="1"/>
          </p:nvPr>
        </p:nvSpPr>
        <p:spPr>
          <a:xfrm>
            <a:off x="1066800" y="2103120"/>
            <a:ext cx="5991225" cy="3931920"/>
          </a:xfrm>
        </p:spPr>
        <p:txBody>
          <a:bodyPr/>
          <a:lstStyle/>
          <a:p>
            <a:r>
              <a:rPr lang="en-EE" dirty="0"/>
              <a:t>Nimeta tujuvitamiin</a:t>
            </a:r>
          </a:p>
          <a:p>
            <a:r>
              <a:rPr lang="en-EE" dirty="0"/>
              <a:t>Millise vitamiini suurendatud doose kasutatakse skisofreeniaraviks?</a:t>
            </a:r>
          </a:p>
          <a:p>
            <a:r>
              <a:rPr lang="en-EE" dirty="0"/>
              <a:t>Mis on aneemia ja miks see võib tekkida?</a:t>
            </a:r>
          </a:p>
          <a:p>
            <a:r>
              <a:rPr lang="en-EE" dirty="0"/>
              <a:t>Millised on need sammud mida peaksid kaaluma ennem vitamiinide /mineraalainete tarbimist</a:t>
            </a:r>
          </a:p>
          <a:p>
            <a:r>
              <a:rPr lang="en-EE" dirty="0"/>
              <a:t>Mis vahe on vesi ja rasvlahustuvatel vitamiinidel </a:t>
            </a:r>
          </a:p>
          <a:p>
            <a:r>
              <a:rPr lang="en-EE" dirty="0"/>
              <a:t>Nimeta 1 vesilahustuv vitamiin ja rasvlahustuv vitamiin ning kirjuta millistes toiduainetets seda on võimalik ammutada- piisab 1-2</a:t>
            </a:r>
          </a:p>
          <a:p>
            <a:r>
              <a:rPr lang="en-EE" dirty="0"/>
              <a:t>Mida peaksid silmad pidama toidu valmistamisel?</a:t>
            </a:r>
          </a:p>
          <a:p>
            <a:endParaRPr lang="en-EE" dirty="0"/>
          </a:p>
          <a:p>
            <a:endParaRPr lang="en-EE" dirty="0"/>
          </a:p>
          <a:p>
            <a:endParaRPr lang="en-EE" dirty="0"/>
          </a:p>
          <a:p>
            <a:endParaRPr lang="en-EE" dirty="0"/>
          </a:p>
          <a:p>
            <a:endParaRPr lang="en-EE" dirty="0"/>
          </a:p>
        </p:txBody>
      </p:sp>
      <p:pic>
        <p:nvPicPr>
          <p:cNvPr id="13314" name="Picture 2" descr="Working with adaptive quizzes: A beginners guide | CanopyLAB">
            <a:extLst>
              <a:ext uri="{FF2B5EF4-FFF2-40B4-BE49-F238E27FC236}">
                <a16:creationId xmlns:a16="http://schemas.microsoft.com/office/drawing/2014/main" id="{0DF6DDAA-DB38-AF4B-9296-2FA16C780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25" y="2103120"/>
            <a:ext cx="4429126" cy="3111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744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784D-7C5D-F249-8B59-73A2F678EC1E}"/>
              </a:ext>
            </a:extLst>
          </p:cNvPr>
          <p:cNvSpPr>
            <a:spLocks noGrp="1"/>
          </p:cNvSpPr>
          <p:nvPr>
            <p:ph type="title"/>
          </p:nvPr>
        </p:nvSpPr>
        <p:spPr/>
        <p:txBody>
          <a:bodyPr/>
          <a:lstStyle/>
          <a:p>
            <a:pPr algn="ctr"/>
            <a:r>
              <a:rPr lang="en-EE" dirty="0"/>
              <a:t>Kodune töö</a:t>
            </a:r>
          </a:p>
        </p:txBody>
      </p:sp>
      <p:sp>
        <p:nvSpPr>
          <p:cNvPr id="3" name="Content Placeholder 2">
            <a:extLst>
              <a:ext uri="{FF2B5EF4-FFF2-40B4-BE49-F238E27FC236}">
                <a16:creationId xmlns:a16="http://schemas.microsoft.com/office/drawing/2014/main" id="{5A03AF47-72C9-5140-BC2C-003B7181B7D4}"/>
              </a:ext>
            </a:extLst>
          </p:cNvPr>
          <p:cNvSpPr>
            <a:spLocks noGrp="1"/>
          </p:cNvSpPr>
          <p:nvPr>
            <p:ph idx="1"/>
          </p:nvPr>
        </p:nvSpPr>
        <p:spPr/>
        <p:txBody>
          <a:bodyPr/>
          <a:lstStyle/>
          <a:p>
            <a:r>
              <a:rPr lang="en-EE" dirty="0"/>
              <a:t>Slideshows on toodud tabelid konkreetset vitamiini ja mineraalained sisaldavad toidud.</a:t>
            </a:r>
          </a:p>
          <a:p>
            <a:r>
              <a:rPr lang="en-EE" dirty="0"/>
              <a:t>Prindi see välja ning pane külmkapile ja vaata, kui palju sa saad tabelist roheliseks märkida.</a:t>
            </a:r>
          </a:p>
          <a:p>
            <a:r>
              <a:rPr lang="en-EE" dirty="0"/>
              <a:t>Seal, kus on kõige vähem rohelisi markeri jooni on sinu nn võimalused oma toidulaual teha veelgi paremaid valikuid. Nii võid sa saada ka jäilile, mis vitamiinidest või mineraalainetest võib sul puudus olla.</a:t>
            </a:r>
          </a:p>
          <a:p>
            <a:pPr marL="0" indent="0">
              <a:buNone/>
            </a:pPr>
            <a:endParaRPr lang="en-EE" dirty="0"/>
          </a:p>
        </p:txBody>
      </p:sp>
      <p:pic>
        <p:nvPicPr>
          <p:cNvPr id="2051" name="Picture 3" descr="Do Americans think homework is helpful? | YouGov">
            <a:extLst>
              <a:ext uri="{FF2B5EF4-FFF2-40B4-BE49-F238E27FC236}">
                <a16:creationId xmlns:a16="http://schemas.microsoft.com/office/drawing/2014/main" id="{0909F10D-E714-CF46-AD75-3E85A9FCB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179" y="4258574"/>
            <a:ext cx="5822732" cy="195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584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4A1A-58AC-4E43-92FE-A19C8A790AB7}"/>
              </a:ext>
            </a:extLst>
          </p:cNvPr>
          <p:cNvSpPr>
            <a:spLocks noGrp="1"/>
          </p:cNvSpPr>
          <p:nvPr>
            <p:ph type="title"/>
          </p:nvPr>
        </p:nvSpPr>
        <p:spPr/>
        <p:txBody>
          <a:bodyPr>
            <a:normAutofit/>
          </a:bodyPr>
          <a:lstStyle/>
          <a:p>
            <a:pPr algn="ctr"/>
            <a:r>
              <a:rPr lang="en-EE" sz="3600" dirty="0"/>
              <a:t>Suured tänud kuulamast </a:t>
            </a:r>
            <a:r>
              <a:rPr lang="en-EE" sz="3600"/>
              <a:t>ja vaatamast </a:t>
            </a:r>
            <a:r>
              <a:rPr lang="en-EE" sz="3600" dirty="0"/>
              <a:t>tervisesõbrad!</a:t>
            </a:r>
          </a:p>
        </p:txBody>
      </p:sp>
      <p:pic>
        <p:nvPicPr>
          <p:cNvPr id="14338" name="Picture 2" descr="Thank You for a Memorable 2018 at the Littleover Lodge - Littleover Lodge">
            <a:extLst>
              <a:ext uri="{FF2B5EF4-FFF2-40B4-BE49-F238E27FC236}">
                <a16:creationId xmlns:a16="http://schemas.microsoft.com/office/drawing/2014/main" id="{D535935E-DD28-A149-B3F2-887C28F639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3288" y="2243138"/>
            <a:ext cx="4557712" cy="3096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699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55E1-16EF-2F43-85B8-FC2CC74E0515}"/>
              </a:ext>
            </a:extLst>
          </p:cNvPr>
          <p:cNvSpPr>
            <a:spLocks noGrp="1"/>
          </p:cNvSpPr>
          <p:nvPr>
            <p:ph type="title"/>
          </p:nvPr>
        </p:nvSpPr>
        <p:spPr>
          <a:xfrm>
            <a:off x="1066800" y="381000"/>
            <a:ext cx="10058400" cy="1132114"/>
          </a:xfrm>
        </p:spPr>
        <p:txBody>
          <a:bodyPr>
            <a:normAutofit/>
          </a:bodyPr>
          <a:lstStyle/>
          <a:p>
            <a:pPr algn="ctr"/>
            <a:r>
              <a:rPr lang="en-EE" sz="3600" dirty="0"/>
              <a:t>Hea slideshow vaataja</a:t>
            </a:r>
          </a:p>
        </p:txBody>
      </p:sp>
      <p:sp>
        <p:nvSpPr>
          <p:cNvPr id="3" name="Content Placeholder 2">
            <a:extLst>
              <a:ext uri="{FF2B5EF4-FFF2-40B4-BE49-F238E27FC236}">
                <a16:creationId xmlns:a16="http://schemas.microsoft.com/office/drawing/2014/main" id="{FC45A51F-82B7-B34F-818A-9DC65D7DCE31}"/>
              </a:ext>
            </a:extLst>
          </p:cNvPr>
          <p:cNvSpPr>
            <a:spLocks noGrp="1"/>
          </p:cNvSpPr>
          <p:nvPr>
            <p:ph idx="1"/>
          </p:nvPr>
        </p:nvSpPr>
        <p:spPr>
          <a:xfrm>
            <a:off x="1046900" y="1153886"/>
            <a:ext cx="10078300" cy="4549711"/>
          </a:xfrm>
        </p:spPr>
        <p:txBody>
          <a:bodyPr/>
          <a:lstStyle/>
          <a:p>
            <a:r>
              <a:rPr lang="en-EE" dirty="0"/>
              <a:t>Antud slaidid on kokkuvõte kahe loengu sisust. Esimese loengu fookuses on vitamiinid ning teine loeng võtab lähema vaatluse alla mineraalained.</a:t>
            </a:r>
          </a:p>
          <a:p>
            <a:r>
              <a:rPr lang="en-EE" dirty="0"/>
              <a:t>Loeng on järelkuulatav ning seetõttu soovitan loengu kuulamisel teha endale märkemeid.</a:t>
            </a:r>
          </a:p>
          <a:p>
            <a:r>
              <a:rPr lang="en-EE" dirty="0"/>
              <a:t>Loengu slaidide lõpus on ka väike test iseendale ning kodune ülesanne</a:t>
            </a:r>
          </a:p>
          <a:p>
            <a:r>
              <a:rPr lang="en-EE" dirty="0"/>
              <a:t>Tagasiside on oodatud </a:t>
            </a:r>
            <a:r>
              <a:rPr lang="en-EE" dirty="0">
                <a:hlinkClick r:id="rId2"/>
              </a:rPr>
              <a:t>liina@revalsport.ee</a:t>
            </a:r>
            <a:endParaRPr lang="en-EE" dirty="0"/>
          </a:p>
          <a:p>
            <a:r>
              <a:rPr lang="en-EE" dirty="0"/>
              <a:t>Lisaks loengule ootamine sind kindlasti treeningutele, et panna treeningud ja toitumine sünergiasse</a:t>
            </a:r>
          </a:p>
          <a:p>
            <a:endParaRPr lang="en-EE" dirty="0"/>
          </a:p>
          <a:p>
            <a:endParaRPr lang="en-EE" dirty="0"/>
          </a:p>
        </p:txBody>
      </p:sp>
      <p:pic>
        <p:nvPicPr>
          <p:cNvPr id="4098" name="Picture 2" descr="Personaaltreener Liina Laur | Facebook">
            <a:extLst>
              <a:ext uri="{FF2B5EF4-FFF2-40B4-BE49-F238E27FC236}">
                <a16:creationId xmlns:a16="http://schemas.microsoft.com/office/drawing/2014/main" id="{AF6DB2E0-1364-BD46-AB0B-C8983862D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222" y="4089837"/>
            <a:ext cx="1450427" cy="22284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ersonaaltreener Liina Laur | Facebook">
            <a:extLst>
              <a:ext uri="{FF2B5EF4-FFF2-40B4-BE49-F238E27FC236}">
                <a16:creationId xmlns:a16="http://schemas.microsoft.com/office/drawing/2014/main" id="{22C4F631-8156-0D4C-888F-51F7F773D7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2514" y="4070207"/>
            <a:ext cx="2218521" cy="22284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Koolitus &amp;quot;Iseenda parima verisooni loomine&amp;quot; - Reval-Sport">
            <a:extLst>
              <a:ext uri="{FF2B5EF4-FFF2-40B4-BE49-F238E27FC236}">
                <a16:creationId xmlns:a16="http://schemas.microsoft.com/office/drawing/2014/main" id="{D4E5DAE1-30BE-2E46-AA86-D0AEEEF22C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2075" y="4070207"/>
            <a:ext cx="3172246" cy="2228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354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B552E-A0F0-8744-95C4-382CAA4A4F82}"/>
              </a:ext>
            </a:extLst>
          </p:cNvPr>
          <p:cNvSpPr>
            <a:spLocks noGrp="1"/>
          </p:cNvSpPr>
          <p:nvPr>
            <p:ph type="title"/>
          </p:nvPr>
        </p:nvSpPr>
        <p:spPr/>
        <p:txBody>
          <a:bodyPr/>
          <a:lstStyle/>
          <a:p>
            <a:r>
              <a:rPr lang="en-EE" dirty="0"/>
              <a:t>Mis on Vitamiinid?</a:t>
            </a:r>
          </a:p>
        </p:txBody>
      </p:sp>
      <p:sp>
        <p:nvSpPr>
          <p:cNvPr id="3" name="Content Placeholder 2">
            <a:extLst>
              <a:ext uri="{FF2B5EF4-FFF2-40B4-BE49-F238E27FC236}">
                <a16:creationId xmlns:a16="http://schemas.microsoft.com/office/drawing/2014/main" id="{5D8307A3-E93E-584A-AA19-75F8BF85AECB}"/>
              </a:ext>
            </a:extLst>
          </p:cNvPr>
          <p:cNvSpPr>
            <a:spLocks noGrp="1"/>
          </p:cNvSpPr>
          <p:nvPr>
            <p:ph idx="1"/>
          </p:nvPr>
        </p:nvSpPr>
        <p:spPr/>
        <p:txBody>
          <a:bodyPr>
            <a:normAutofit/>
          </a:bodyPr>
          <a:lstStyle/>
          <a:p>
            <a:r>
              <a:rPr lang="en-GB" dirty="0" err="1"/>
              <a:t>Rasvlahustuvad</a:t>
            </a:r>
            <a:r>
              <a:rPr lang="en-GB" dirty="0"/>
              <a:t> A, D, E, K</a:t>
            </a:r>
          </a:p>
          <a:p>
            <a:r>
              <a:rPr lang="en-GB" dirty="0" err="1"/>
              <a:t>vesilahustuvad</a:t>
            </a:r>
            <a:r>
              <a:rPr lang="en-GB" dirty="0"/>
              <a:t> B </a:t>
            </a:r>
            <a:r>
              <a:rPr lang="en-GB" dirty="0" err="1"/>
              <a:t>grupi</a:t>
            </a:r>
            <a:r>
              <a:rPr lang="en-GB" dirty="0"/>
              <a:t> </a:t>
            </a:r>
            <a:r>
              <a:rPr lang="en-GB" dirty="0" err="1"/>
              <a:t>vitamiinid</a:t>
            </a:r>
            <a:r>
              <a:rPr lang="en-GB" dirty="0"/>
              <a:t> </a:t>
            </a:r>
            <a:r>
              <a:rPr lang="en-GB" dirty="0" err="1"/>
              <a:t>ja</a:t>
            </a:r>
            <a:r>
              <a:rPr lang="en-GB" dirty="0"/>
              <a:t> C</a:t>
            </a:r>
          </a:p>
          <a:p>
            <a:r>
              <a:rPr lang="en-GB" dirty="0" err="1"/>
              <a:t>Vitamiinid</a:t>
            </a:r>
            <a:r>
              <a:rPr lang="en-GB" dirty="0"/>
              <a:t> on </a:t>
            </a:r>
            <a:r>
              <a:rPr lang="en-GB" dirty="0" err="1"/>
              <a:t>asendamatud</a:t>
            </a:r>
            <a:r>
              <a:rPr lang="en-GB" dirty="0"/>
              <a:t> </a:t>
            </a:r>
            <a:r>
              <a:rPr lang="en-GB" dirty="0" err="1"/>
              <a:t>mikrotoitained</a:t>
            </a:r>
            <a:r>
              <a:rPr lang="en-GB" dirty="0"/>
              <a:t>. </a:t>
            </a:r>
          </a:p>
          <a:p>
            <a:r>
              <a:rPr lang="en-GB" dirty="0" err="1"/>
              <a:t>Energeetiliselt</a:t>
            </a:r>
            <a:r>
              <a:rPr lang="en-GB" dirty="0"/>
              <a:t> null </a:t>
            </a:r>
            <a:r>
              <a:rPr lang="en-GB" dirty="0" err="1"/>
              <a:t>väärtusega</a:t>
            </a:r>
            <a:endParaRPr lang="en-GB" dirty="0"/>
          </a:p>
          <a:p>
            <a:r>
              <a:rPr lang="en-GB" dirty="0" err="1"/>
              <a:t>Elulise</a:t>
            </a:r>
            <a:r>
              <a:rPr lang="en-GB" dirty="0"/>
              <a:t> </a:t>
            </a:r>
            <a:r>
              <a:rPr lang="en-GB" dirty="0" err="1"/>
              <a:t>tähtsusega</a:t>
            </a:r>
            <a:r>
              <a:rPr lang="en-GB" dirty="0"/>
              <a:t> </a:t>
            </a:r>
            <a:r>
              <a:rPr lang="en-GB" dirty="0" err="1"/>
              <a:t>tervise</a:t>
            </a:r>
            <a:r>
              <a:rPr lang="en-GB" dirty="0"/>
              <a:t> </a:t>
            </a:r>
            <a:r>
              <a:rPr lang="en-GB" dirty="0" err="1"/>
              <a:t>alalhoidmiseks</a:t>
            </a:r>
            <a:r>
              <a:rPr lang="en-GB" dirty="0"/>
              <a:t> </a:t>
            </a:r>
            <a:r>
              <a:rPr lang="en-GB" dirty="0" err="1"/>
              <a:t>ja</a:t>
            </a:r>
            <a:r>
              <a:rPr lang="en-GB" dirty="0"/>
              <a:t>  </a:t>
            </a:r>
            <a:r>
              <a:rPr lang="en-GB" dirty="0" err="1"/>
              <a:t>organismi</a:t>
            </a:r>
            <a:r>
              <a:rPr lang="en-GB" dirty="0"/>
              <a:t> </a:t>
            </a:r>
            <a:r>
              <a:rPr lang="en-GB" dirty="0" err="1"/>
              <a:t>normaalseks</a:t>
            </a:r>
            <a:r>
              <a:rPr lang="en-GB" dirty="0"/>
              <a:t> </a:t>
            </a:r>
            <a:r>
              <a:rPr lang="en-GB" dirty="0" err="1"/>
              <a:t>töötamiseks</a:t>
            </a:r>
            <a:endParaRPr lang="en-GB" dirty="0"/>
          </a:p>
          <a:p>
            <a:r>
              <a:rPr lang="en-GB" dirty="0" err="1"/>
              <a:t>Ainevahetusprotsessis</a:t>
            </a:r>
            <a:r>
              <a:rPr lang="en-GB" dirty="0"/>
              <a:t> </a:t>
            </a:r>
            <a:r>
              <a:rPr lang="en-GB" dirty="0" err="1"/>
              <a:t>osalemine</a:t>
            </a:r>
            <a:endParaRPr lang="en-GB" dirty="0"/>
          </a:p>
          <a:p>
            <a:r>
              <a:rPr lang="en-GB" dirty="0" err="1"/>
              <a:t>Närvide</a:t>
            </a:r>
            <a:r>
              <a:rPr lang="en-GB" dirty="0"/>
              <a:t> </a:t>
            </a:r>
            <a:r>
              <a:rPr lang="en-GB" dirty="0" err="1"/>
              <a:t>töö</a:t>
            </a:r>
            <a:r>
              <a:rPr lang="en-GB" dirty="0"/>
              <a:t> </a:t>
            </a:r>
            <a:r>
              <a:rPr lang="en-GB" dirty="0" err="1"/>
              <a:t>reguleerimine</a:t>
            </a:r>
            <a:r>
              <a:rPr lang="en-GB" dirty="0"/>
              <a:t> </a:t>
            </a:r>
          </a:p>
          <a:p>
            <a:r>
              <a:rPr lang="en-GB" dirty="0"/>
              <a:t>Roll </a:t>
            </a:r>
            <a:r>
              <a:rPr lang="en-GB" dirty="0" err="1"/>
              <a:t>luu</a:t>
            </a:r>
            <a:r>
              <a:rPr lang="en-GB" dirty="0"/>
              <a:t>- </a:t>
            </a:r>
            <a:r>
              <a:rPr lang="en-GB" dirty="0" err="1"/>
              <a:t>ning</a:t>
            </a:r>
            <a:r>
              <a:rPr lang="en-GB" dirty="0"/>
              <a:t> </a:t>
            </a:r>
            <a:r>
              <a:rPr lang="en-GB" dirty="0" err="1"/>
              <a:t>lihaskoe</a:t>
            </a:r>
            <a:r>
              <a:rPr lang="en-GB" dirty="0"/>
              <a:t> </a:t>
            </a:r>
            <a:r>
              <a:rPr lang="en-GB" dirty="0" err="1"/>
              <a:t>moodustumisel</a:t>
            </a:r>
            <a:r>
              <a:rPr lang="en-GB" dirty="0"/>
              <a:t>,</a:t>
            </a:r>
          </a:p>
          <a:p>
            <a:r>
              <a:rPr lang="en-GB" dirty="0" err="1"/>
              <a:t>Kaitse</a:t>
            </a:r>
            <a:r>
              <a:rPr lang="en-GB" dirty="0"/>
              <a:t> </a:t>
            </a:r>
            <a:r>
              <a:rPr lang="en-GB" dirty="0" err="1"/>
              <a:t>nakkus</a:t>
            </a:r>
            <a:r>
              <a:rPr lang="en-GB" dirty="0"/>
              <a:t>- </a:t>
            </a:r>
            <a:r>
              <a:rPr lang="en-GB" dirty="0" err="1"/>
              <a:t>ja</a:t>
            </a:r>
            <a:r>
              <a:rPr lang="en-GB" dirty="0"/>
              <a:t> </a:t>
            </a:r>
            <a:r>
              <a:rPr lang="en-GB" dirty="0" err="1"/>
              <a:t>viirushaiguste</a:t>
            </a:r>
            <a:r>
              <a:rPr lang="en-GB" dirty="0"/>
              <a:t> </a:t>
            </a:r>
            <a:r>
              <a:rPr lang="en-GB" dirty="0" err="1"/>
              <a:t>eest</a:t>
            </a:r>
            <a:r>
              <a:rPr lang="en-GB" dirty="0"/>
              <a:t> </a:t>
            </a:r>
          </a:p>
          <a:p>
            <a:r>
              <a:rPr lang="en-GB" dirty="0" err="1"/>
              <a:t>Antioksüdandid</a:t>
            </a:r>
            <a:r>
              <a:rPr lang="en-GB" dirty="0"/>
              <a:t> </a:t>
            </a:r>
            <a:r>
              <a:rPr lang="en-GB" dirty="0" err="1"/>
              <a:t>ehk</a:t>
            </a:r>
            <a:r>
              <a:rPr lang="en-GB" dirty="0"/>
              <a:t> </a:t>
            </a:r>
            <a:r>
              <a:rPr lang="en-GB" dirty="0" err="1"/>
              <a:t>kaitsevad</a:t>
            </a:r>
            <a:r>
              <a:rPr lang="en-GB" dirty="0"/>
              <a:t> </a:t>
            </a:r>
            <a:r>
              <a:rPr lang="en-GB" dirty="0" err="1"/>
              <a:t>vabade</a:t>
            </a:r>
            <a:r>
              <a:rPr lang="en-GB" dirty="0"/>
              <a:t> </a:t>
            </a:r>
            <a:r>
              <a:rPr lang="en-GB" dirty="0" err="1"/>
              <a:t>radikaalide</a:t>
            </a:r>
            <a:r>
              <a:rPr lang="en-GB" dirty="0"/>
              <a:t> </a:t>
            </a:r>
            <a:r>
              <a:rPr lang="en-GB" dirty="0" err="1"/>
              <a:t>eest</a:t>
            </a:r>
            <a:endParaRPr lang="en-GB" dirty="0"/>
          </a:p>
          <a:p>
            <a:endParaRPr lang="en-EE" dirty="0"/>
          </a:p>
        </p:txBody>
      </p:sp>
      <p:pic>
        <p:nvPicPr>
          <p:cNvPr id="3074" name="Picture 2" descr="Who takes the most vitamins? | AJP">
            <a:extLst>
              <a:ext uri="{FF2B5EF4-FFF2-40B4-BE49-F238E27FC236}">
                <a16:creationId xmlns:a16="http://schemas.microsoft.com/office/drawing/2014/main" id="{7D9183D4-09E7-1543-A4B7-B06CFE1E1A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1587" y="670729"/>
            <a:ext cx="4541610" cy="2775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126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7177-31AC-5C4B-9ED9-6225E24AE732}"/>
              </a:ext>
            </a:extLst>
          </p:cNvPr>
          <p:cNvSpPr>
            <a:spLocks noGrp="1"/>
          </p:cNvSpPr>
          <p:nvPr>
            <p:ph type="title"/>
          </p:nvPr>
        </p:nvSpPr>
        <p:spPr/>
        <p:txBody>
          <a:bodyPr/>
          <a:lstStyle/>
          <a:p>
            <a:r>
              <a:rPr lang="en-EE" dirty="0"/>
              <a:t>Miks vajab meie keha vitamiine?</a:t>
            </a:r>
          </a:p>
        </p:txBody>
      </p:sp>
      <p:sp>
        <p:nvSpPr>
          <p:cNvPr id="3" name="Content Placeholder 2">
            <a:extLst>
              <a:ext uri="{FF2B5EF4-FFF2-40B4-BE49-F238E27FC236}">
                <a16:creationId xmlns:a16="http://schemas.microsoft.com/office/drawing/2014/main" id="{03E718AE-13B0-844C-923E-F322BF7A7C74}"/>
              </a:ext>
            </a:extLst>
          </p:cNvPr>
          <p:cNvSpPr>
            <a:spLocks noGrp="1"/>
          </p:cNvSpPr>
          <p:nvPr>
            <p:ph idx="1"/>
          </p:nvPr>
        </p:nvSpPr>
        <p:spPr/>
        <p:txBody>
          <a:bodyPr/>
          <a:lstStyle/>
          <a:p>
            <a:r>
              <a:rPr lang="en-GB" dirty="0" err="1"/>
              <a:t>Vitamiine</a:t>
            </a:r>
            <a:r>
              <a:rPr lang="en-GB" dirty="0"/>
              <a:t> on </a:t>
            </a:r>
            <a:r>
              <a:rPr lang="en-GB" dirty="0" err="1"/>
              <a:t>vaja</a:t>
            </a:r>
            <a:r>
              <a:rPr lang="en-GB" dirty="0"/>
              <a:t> </a:t>
            </a:r>
            <a:r>
              <a:rPr lang="en-GB" dirty="0" err="1"/>
              <a:t>väikestes</a:t>
            </a:r>
            <a:r>
              <a:rPr lang="en-GB" dirty="0"/>
              <a:t> </a:t>
            </a:r>
            <a:r>
              <a:rPr lang="en-GB" dirty="0" err="1"/>
              <a:t>kogustes</a:t>
            </a:r>
            <a:r>
              <a:rPr lang="en-GB" dirty="0"/>
              <a:t>, </a:t>
            </a:r>
            <a:r>
              <a:rPr lang="en-GB" dirty="0" err="1"/>
              <a:t>mikrogrammidest</a:t>
            </a:r>
            <a:r>
              <a:rPr lang="en-GB" dirty="0"/>
              <a:t> </a:t>
            </a:r>
            <a:r>
              <a:rPr lang="en-GB" dirty="0" err="1"/>
              <a:t>kuni</a:t>
            </a:r>
            <a:r>
              <a:rPr lang="en-GB" dirty="0"/>
              <a:t> </a:t>
            </a:r>
            <a:r>
              <a:rPr lang="en-GB" dirty="0" err="1"/>
              <a:t>milligrammideni</a:t>
            </a:r>
            <a:r>
              <a:rPr lang="en-GB" dirty="0"/>
              <a:t>.</a:t>
            </a:r>
          </a:p>
          <a:p>
            <a:r>
              <a:rPr lang="en-GB" dirty="0" err="1"/>
              <a:t>Inimese</a:t>
            </a:r>
            <a:r>
              <a:rPr lang="en-GB" dirty="0"/>
              <a:t> </a:t>
            </a:r>
            <a:r>
              <a:rPr lang="en-GB" dirty="0" err="1"/>
              <a:t>kehas</a:t>
            </a:r>
            <a:r>
              <a:rPr lang="en-GB" dirty="0"/>
              <a:t> </a:t>
            </a:r>
            <a:r>
              <a:rPr lang="en-GB" dirty="0" err="1"/>
              <a:t>puuduvad</a:t>
            </a:r>
            <a:r>
              <a:rPr lang="en-GB" dirty="0"/>
              <a:t> </a:t>
            </a:r>
            <a:r>
              <a:rPr lang="en-GB" dirty="0" err="1"/>
              <a:t>pikaagsed</a:t>
            </a:r>
            <a:r>
              <a:rPr lang="en-GB" dirty="0"/>
              <a:t> </a:t>
            </a:r>
            <a:r>
              <a:rPr lang="en-GB" dirty="0" err="1"/>
              <a:t>vitamiinivarud</a:t>
            </a:r>
            <a:endParaRPr lang="en-GB" dirty="0"/>
          </a:p>
          <a:p>
            <a:r>
              <a:rPr lang="en-GB" dirty="0" err="1"/>
              <a:t>Inimene</a:t>
            </a:r>
            <a:r>
              <a:rPr lang="en-GB" dirty="0"/>
              <a:t> </a:t>
            </a:r>
            <a:r>
              <a:rPr lang="en-GB" dirty="0" err="1"/>
              <a:t>suudab</a:t>
            </a:r>
            <a:r>
              <a:rPr lang="en-GB" dirty="0"/>
              <a:t> </a:t>
            </a:r>
            <a:r>
              <a:rPr lang="en-GB" dirty="0" err="1"/>
              <a:t>toota</a:t>
            </a:r>
            <a:r>
              <a:rPr lang="en-GB" dirty="0"/>
              <a:t> </a:t>
            </a:r>
            <a:r>
              <a:rPr lang="en-GB" dirty="0" err="1"/>
              <a:t>üksikuid</a:t>
            </a:r>
            <a:r>
              <a:rPr lang="en-GB" dirty="0"/>
              <a:t> </a:t>
            </a:r>
            <a:r>
              <a:rPr lang="en-GB" dirty="0" err="1"/>
              <a:t>vitamiine</a:t>
            </a:r>
            <a:r>
              <a:rPr lang="en-GB" dirty="0"/>
              <a:t> aga </a:t>
            </a:r>
            <a:r>
              <a:rPr lang="en-GB" dirty="0" err="1"/>
              <a:t>neidki</a:t>
            </a:r>
            <a:r>
              <a:rPr lang="en-GB" dirty="0"/>
              <a:t> </a:t>
            </a:r>
            <a:r>
              <a:rPr lang="en-GB" dirty="0" err="1"/>
              <a:t>vaid</a:t>
            </a:r>
            <a:r>
              <a:rPr lang="en-GB" dirty="0"/>
              <a:t> </a:t>
            </a:r>
            <a:r>
              <a:rPr lang="en-GB" dirty="0" err="1"/>
              <a:t>sobivates</a:t>
            </a:r>
            <a:r>
              <a:rPr lang="en-GB" dirty="0"/>
              <a:t> </a:t>
            </a:r>
            <a:r>
              <a:rPr lang="en-GB" dirty="0" err="1"/>
              <a:t>tingimustest</a:t>
            </a:r>
            <a:r>
              <a:rPr lang="en-GB" dirty="0"/>
              <a:t> </a:t>
            </a:r>
          </a:p>
          <a:p>
            <a:r>
              <a:rPr lang="en-GB" dirty="0" err="1"/>
              <a:t>Enamikke</a:t>
            </a:r>
            <a:r>
              <a:rPr lang="en-GB" dirty="0"/>
              <a:t> </a:t>
            </a:r>
            <a:r>
              <a:rPr lang="en-GB" dirty="0" err="1"/>
              <a:t>vitamiine</a:t>
            </a:r>
            <a:r>
              <a:rPr lang="en-GB" dirty="0"/>
              <a:t> </a:t>
            </a:r>
            <a:r>
              <a:rPr lang="en-GB" dirty="0" err="1"/>
              <a:t>leidub</a:t>
            </a:r>
            <a:r>
              <a:rPr lang="en-GB" dirty="0"/>
              <a:t> </a:t>
            </a:r>
            <a:r>
              <a:rPr lang="en-GB" dirty="0" err="1"/>
              <a:t>nii</a:t>
            </a:r>
            <a:r>
              <a:rPr lang="en-GB" dirty="0"/>
              <a:t> </a:t>
            </a:r>
            <a:r>
              <a:rPr lang="en-GB" dirty="0" err="1"/>
              <a:t>taimset</a:t>
            </a:r>
            <a:r>
              <a:rPr lang="en-GB" dirty="0"/>
              <a:t> </a:t>
            </a:r>
            <a:r>
              <a:rPr lang="en-GB" dirty="0" err="1"/>
              <a:t>kui</a:t>
            </a:r>
            <a:r>
              <a:rPr lang="en-GB" dirty="0"/>
              <a:t> ka </a:t>
            </a:r>
            <a:r>
              <a:rPr lang="en-GB" dirty="0" err="1"/>
              <a:t>loomset</a:t>
            </a:r>
            <a:r>
              <a:rPr lang="en-GB" dirty="0"/>
              <a:t> </a:t>
            </a:r>
            <a:r>
              <a:rPr lang="en-GB" dirty="0" err="1"/>
              <a:t>päritolu</a:t>
            </a:r>
            <a:r>
              <a:rPr lang="en-GB" dirty="0"/>
              <a:t> </a:t>
            </a:r>
            <a:r>
              <a:rPr lang="en-GB" dirty="0" err="1"/>
              <a:t>toiduainetes</a:t>
            </a:r>
            <a:r>
              <a:rPr lang="en-GB" dirty="0"/>
              <a:t> </a:t>
            </a:r>
          </a:p>
          <a:p>
            <a:r>
              <a:rPr lang="en-GB" dirty="0"/>
              <a:t>D- </a:t>
            </a:r>
            <a:r>
              <a:rPr lang="en-GB" dirty="0" err="1"/>
              <a:t>ja</a:t>
            </a:r>
            <a:r>
              <a:rPr lang="en-GB" dirty="0"/>
              <a:t> B</a:t>
            </a:r>
            <a:r>
              <a:rPr lang="en-GB" baseline="-25000" dirty="0"/>
              <a:t>12</a:t>
            </a:r>
            <a:r>
              <a:rPr lang="en-GB" dirty="0"/>
              <a:t>-vitamiine </a:t>
            </a:r>
            <a:r>
              <a:rPr lang="en-GB" dirty="0" err="1"/>
              <a:t>leidub</a:t>
            </a:r>
            <a:r>
              <a:rPr lang="en-GB" dirty="0"/>
              <a:t> </a:t>
            </a:r>
            <a:r>
              <a:rPr lang="en-GB" dirty="0" err="1"/>
              <a:t>omastuval</a:t>
            </a:r>
            <a:r>
              <a:rPr lang="en-GB" dirty="0"/>
              <a:t> </a:t>
            </a:r>
            <a:r>
              <a:rPr lang="en-GB" dirty="0" err="1"/>
              <a:t>kujul</a:t>
            </a:r>
            <a:r>
              <a:rPr lang="en-GB" dirty="0"/>
              <a:t>, </a:t>
            </a:r>
            <a:r>
              <a:rPr lang="en-GB" dirty="0" err="1"/>
              <a:t>vaid</a:t>
            </a:r>
            <a:r>
              <a:rPr lang="en-GB" dirty="0"/>
              <a:t> </a:t>
            </a:r>
            <a:r>
              <a:rPr lang="en-GB" dirty="0" err="1"/>
              <a:t>loomset</a:t>
            </a:r>
            <a:r>
              <a:rPr lang="en-GB" dirty="0"/>
              <a:t> </a:t>
            </a:r>
            <a:r>
              <a:rPr lang="en-GB" dirty="0" err="1"/>
              <a:t>päritolu</a:t>
            </a:r>
            <a:r>
              <a:rPr lang="en-GB" dirty="0"/>
              <a:t> </a:t>
            </a:r>
            <a:r>
              <a:rPr lang="en-GB" dirty="0" err="1"/>
              <a:t>toidus</a:t>
            </a:r>
            <a:r>
              <a:rPr lang="en-GB" dirty="0"/>
              <a:t>.</a:t>
            </a:r>
          </a:p>
          <a:p>
            <a:endParaRPr lang="en-GB" dirty="0"/>
          </a:p>
          <a:p>
            <a:pPr marL="0" indent="0">
              <a:buNone/>
            </a:pPr>
            <a:r>
              <a:rPr lang="en-GB" dirty="0"/>
              <a:t>NB! </a:t>
            </a:r>
            <a:r>
              <a:rPr lang="en-GB" dirty="0" err="1"/>
              <a:t>Veganlusega</a:t>
            </a:r>
            <a:r>
              <a:rPr lang="en-GB" dirty="0"/>
              <a:t> </a:t>
            </a:r>
            <a:r>
              <a:rPr lang="en-GB" dirty="0" err="1"/>
              <a:t>peavad</a:t>
            </a:r>
            <a:r>
              <a:rPr lang="en-GB" dirty="0"/>
              <a:t> </a:t>
            </a:r>
            <a:r>
              <a:rPr lang="en-GB" dirty="0" err="1"/>
              <a:t>olema</a:t>
            </a:r>
            <a:r>
              <a:rPr lang="en-GB" dirty="0"/>
              <a:t> </a:t>
            </a:r>
            <a:r>
              <a:rPr lang="en-GB" dirty="0" err="1"/>
              <a:t>põhjalikud</a:t>
            </a:r>
            <a:r>
              <a:rPr lang="en-GB" dirty="0"/>
              <a:t> </a:t>
            </a:r>
            <a:r>
              <a:rPr lang="en-GB" dirty="0" err="1"/>
              <a:t>teadmised</a:t>
            </a:r>
            <a:endParaRPr lang="en-GB" dirty="0"/>
          </a:p>
          <a:p>
            <a:endParaRPr lang="en-EE" dirty="0"/>
          </a:p>
        </p:txBody>
      </p:sp>
      <p:pic>
        <p:nvPicPr>
          <p:cNvPr id="7170" name="Picture 2" descr="But-why-meme-generator-but-why-84103d – Canduh">
            <a:extLst>
              <a:ext uri="{FF2B5EF4-FFF2-40B4-BE49-F238E27FC236}">
                <a16:creationId xmlns:a16="http://schemas.microsoft.com/office/drawing/2014/main" id="{C46A226B-8885-C844-B616-76CD6C458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2955" y="4153652"/>
            <a:ext cx="3268592" cy="169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831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7F6D-408A-7649-B2D5-207CD3672AFE}"/>
              </a:ext>
            </a:extLst>
          </p:cNvPr>
          <p:cNvSpPr>
            <a:spLocks noGrp="1"/>
          </p:cNvSpPr>
          <p:nvPr>
            <p:ph type="title"/>
          </p:nvPr>
        </p:nvSpPr>
        <p:spPr/>
        <p:txBody>
          <a:bodyPr>
            <a:normAutofit/>
          </a:bodyPr>
          <a:lstStyle/>
          <a:p>
            <a:pPr algn="ctr"/>
            <a:r>
              <a:rPr lang="en-EE" sz="2800" dirty="0"/>
              <a:t>Mis põhjusel võib tekkida vitamiinidpuudus</a:t>
            </a:r>
          </a:p>
        </p:txBody>
      </p:sp>
      <p:sp>
        <p:nvSpPr>
          <p:cNvPr id="3" name="Content Placeholder 2">
            <a:extLst>
              <a:ext uri="{FF2B5EF4-FFF2-40B4-BE49-F238E27FC236}">
                <a16:creationId xmlns:a16="http://schemas.microsoft.com/office/drawing/2014/main" id="{0FDD867C-08A7-724F-9822-AEC171B4F640}"/>
              </a:ext>
            </a:extLst>
          </p:cNvPr>
          <p:cNvSpPr>
            <a:spLocks noGrp="1"/>
          </p:cNvSpPr>
          <p:nvPr>
            <p:ph idx="1"/>
          </p:nvPr>
        </p:nvSpPr>
        <p:spPr>
          <a:xfrm>
            <a:off x="2166256" y="1676400"/>
            <a:ext cx="4597063" cy="4358640"/>
          </a:xfrm>
        </p:spPr>
        <p:txBody>
          <a:bodyPr>
            <a:normAutofit/>
          </a:bodyPr>
          <a:lstStyle/>
          <a:p>
            <a:pPr marL="0" indent="0">
              <a:buNone/>
            </a:pPr>
            <a:endParaRPr lang="en-GB" b="1" dirty="0"/>
          </a:p>
          <a:p>
            <a:r>
              <a:rPr lang="en-GB" dirty="0" err="1"/>
              <a:t>Toiduainete</a:t>
            </a:r>
            <a:r>
              <a:rPr lang="en-GB" dirty="0"/>
              <a:t> </a:t>
            </a:r>
            <a:r>
              <a:rPr lang="en-GB" dirty="0" err="1"/>
              <a:t>defitsiit</a:t>
            </a:r>
            <a:r>
              <a:rPr lang="en-GB" dirty="0"/>
              <a:t> </a:t>
            </a:r>
            <a:r>
              <a:rPr lang="en-GB" dirty="0" err="1"/>
              <a:t>nälgimisel</a:t>
            </a:r>
            <a:r>
              <a:rPr lang="en-GB" dirty="0"/>
              <a:t> </a:t>
            </a:r>
            <a:r>
              <a:rPr lang="en-GB" dirty="0" err="1"/>
              <a:t>või</a:t>
            </a:r>
            <a:r>
              <a:rPr lang="en-GB" dirty="0"/>
              <a:t> </a:t>
            </a:r>
            <a:r>
              <a:rPr lang="en-GB" dirty="0" err="1"/>
              <a:t>rangel</a:t>
            </a:r>
            <a:r>
              <a:rPr lang="en-GB" dirty="0"/>
              <a:t> </a:t>
            </a:r>
            <a:r>
              <a:rPr lang="en-GB" dirty="0" err="1"/>
              <a:t>dieedil</a:t>
            </a:r>
            <a:endParaRPr lang="en-GB" dirty="0"/>
          </a:p>
          <a:p>
            <a:r>
              <a:rPr lang="en-GB" dirty="0" err="1"/>
              <a:t>Tasakaalustamata</a:t>
            </a:r>
            <a:r>
              <a:rPr lang="en-GB" dirty="0"/>
              <a:t> </a:t>
            </a:r>
            <a:r>
              <a:rPr lang="en-GB" dirty="0" err="1"/>
              <a:t>ühekülgne</a:t>
            </a:r>
            <a:r>
              <a:rPr lang="en-GB" dirty="0"/>
              <a:t> toit</a:t>
            </a:r>
          </a:p>
          <a:p>
            <a:r>
              <a:rPr lang="en-GB" dirty="0" err="1"/>
              <a:t>Toiduainete</a:t>
            </a:r>
            <a:r>
              <a:rPr lang="en-GB" dirty="0"/>
              <a:t> vale </a:t>
            </a:r>
            <a:r>
              <a:rPr lang="en-GB" dirty="0" err="1"/>
              <a:t>töötlemine</a:t>
            </a:r>
            <a:r>
              <a:rPr lang="en-GB" dirty="0"/>
              <a:t> </a:t>
            </a:r>
            <a:r>
              <a:rPr lang="en-GB" dirty="0" err="1"/>
              <a:t>nt</a:t>
            </a:r>
            <a:r>
              <a:rPr lang="en-GB" dirty="0"/>
              <a:t> </a:t>
            </a:r>
            <a:r>
              <a:rPr lang="en-GB" dirty="0" err="1"/>
              <a:t>liiga</a:t>
            </a:r>
            <a:r>
              <a:rPr lang="en-GB" dirty="0"/>
              <a:t> </a:t>
            </a:r>
            <a:r>
              <a:rPr lang="en-GB" dirty="0" err="1"/>
              <a:t>pikaajaline</a:t>
            </a:r>
            <a:r>
              <a:rPr lang="en-GB" dirty="0"/>
              <a:t> </a:t>
            </a:r>
            <a:r>
              <a:rPr lang="en-GB" dirty="0" err="1"/>
              <a:t>kuumas</a:t>
            </a:r>
            <a:r>
              <a:rPr lang="en-GB" dirty="0"/>
              <a:t> </a:t>
            </a:r>
            <a:r>
              <a:rPr lang="en-GB" dirty="0" err="1"/>
              <a:t>hoidmine</a:t>
            </a:r>
            <a:r>
              <a:rPr lang="en-GB" dirty="0"/>
              <a:t>; </a:t>
            </a:r>
          </a:p>
          <a:p>
            <a:r>
              <a:rPr lang="en-GB" dirty="0" err="1"/>
              <a:t>Imendumishäired</a:t>
            </a:r>
            <a:r>
              <a:rPr lang="en-GB" dirty="0"/>
              <a:t> </a:t>
            </a:r>
            <a:r>
              <a:rPr lang="en-GB" dirty="0" err="1"/>
              <a:t>olgu</a:t>
            </a:r>
            <a:r>
              <a:rPr lang="en-GB" dirty="0"/>
              <a:t> </a:t>
            </a:r>
            <a:r>
              <a:rPr lang="en-GB" dirty="0" err="1"/>
              <a:t>elle</a:t>
            </a:r>
            <a:r>
              <a:rPr lang="en-GB" dirty="0"/>
              <a:t> </a:t>
            </a:r>
            <a:r>
              <a:rPr lang="en-GB" dirty="0" err="1"/>
              <a:t>põhjuseks</a:t>
            </a:r>
            <a:r>
              <a:rPr lang="en-GB" dirty="0"/>
              <a:t> kas IBS, </a:t>
            </a:r>
            <a:r>
              <a:rPr lang="en-GB" dirty="0" err="1"/>
              <a:t>ravimid</a:t>
            </a:r>
            <a:r>
              <a:rPr lang="en-GB" dirty="0"/>
              <a:t> </a:t>
            </a:r>
            <a:r>
              <a:rPr lang="en-GB" dirty="0" err="1"/>
              <a:t>sh</a:t>
            </a:r>
            <a:r>
              <a:rPr lang="en-GB" dirty="0"/>
              <a:t> </a:t>
            </a:r>
            <a:r>
              <a:rPr lang="en-GB" dirty="0" err="1"/>
              <a:t>pillid</a:t>
            </a:r>
            <a:r>
              <a:rPr lang="en-GB" dirty="0"/>
              <a:t>, </a:t>
            </a:r>
            <a:r>
              <a:rPr lang="en-GB" dirty="0" err="1"/>
              <a:t>kofeiiniga</a:t>
            </a:r>
            <a:r>
              <a:rPr lang="en-GB" dirty="0"/>
              <a:t> </a:t>
            </a:r>
            <a:r>
              <a:rPr lang="en-GB" dirty="0" err="1"/>
              <a:t>liialdamine,tubakas</a:t>
            </a:r>
            <a:endParaRPr lang="en-GB" dirty="0"/>
          </a:p>
          <a:p>
            <a:r>
              <a:rPr lang="en-GB" dirty="0" err="1"/>
              <a:t>Suurenenud</a:t>
            </a:r>
            <a:r>
              <a:rPr lang="en-GB" dirty="0"/>
              <a:t> </a:t>
            </a:r>
            <a:r>
              <a:rPr lang="en-GB" dirty="0" err="1"/>
              <a:t>vajadus</a:t>
            </a:r>
            <a:r>
              <a:rPr lang="en-GB" dirty="0"/>
              <a:t> </a:t>
            </a:r>
            <a:r>
              <a:rPr lang="en-GB" dirty="0" err="1"/>
              <a:t>imetamisel</a:t>
            </a:r>
            <a:r>
              <a:rPr lang="en-GB" dirty="0"/>
              <a:t> </a:t>
            </a:r>
            <a:r>
              <a:rPr lang="en-GB" dirty="0" err="1"/>
              <a:t>ja</a:t>
            </a:r>
            <a:r>
              <a:rPr lang="en-GB" dirty="0"/>
              <a:t> </a:t>
            </a:r>
            <a:r>
              <a:rPr lang="en-GB" dirty="0" err="1"/>
              <a:t>beebiootuses</a:t>
            </a:r>
            <a:endParaRPr lang="en-GB" dirty="0"/>
          </a:p>
          <a:p>
            <a:endParaRPr lang="en-EE" dirty="0"/>
          </a:p>
        </p:txBody>
      </p:sp>
      <p:pic>
        <p:nvPicPr>
          <p:cNvPr id="4" name="Picture 3">
            <a:extLst>
              <a:ext uri="{FF2B5EF4-FFF2-40B4-BE49-F238E27FC236}">
                <a16:creationId xmlns:a16="http://schemas.microsoft.com/office/drawing/2014/main" id="{2FB935EC-5DB9-8C47-BB73-1ABB58A981DA}"/>
              </a:ext>
            </a:extLst>
          </p:cNvPr>
          <p:cNvPicPr>
            <a:picLocks noChangeAspect="1"/>
          </p:cNvPicPr>
          <p:nvPr/>
        </p:nvPicPr>
        <p:blipFill>
          <a:blip r:embed="rId2"/>
          <a:stretch>
            <a:fillRect/>
          </a:stretch>
        </p:blipFill>
        <p:spPr>
          <a:xfrm>
            <a:off x="6966857" y="1676400"/>
            <a:ext cx="3954806" cy="3954806"/>
          </a:xfrm>
          <a:prstGeom prst="rect">
            <a:avLst/>
          </a:prstGeom>
        </p:spPr>
      </p:pic>
    </p:spTree>
    <p:extLst>
      <p:ext uri="{BB962C8B-B14F-4D97-AF65-F5344CB8AC3E}">
        <p14:creationId xmlns:p14="http://schemas.microsoft.com/office/powerpoint/2010/main" val="2934608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45B30-4CB5-A64E-BB0B-9206CB69CDEF}"/>
              </a:ext>
            </a:extLst>
          </p:cNvPr>
          <p:cNvSpPr>
            <a:spLocks noGrp="1"/>
          </p:cNvSpPr>
          <p:nvPr>
            <p:ph type="title"/>
          </p:nvPr>
        </p:nvSpPr>
        <p:spPr/>
        <p:txBody>
          <a:bodyPr>
            <a:normAutofit/>
          </a:bodyPr>
          <a:lstStyle/>
          <a:p>
            <a:pPr algn="ctr"/>
            <a:r>
              <a:rPr lang="en-EE" sz="4000" dirty="0"/>
              <a:t>Mida jälgida toidu valmistamisel, et saada maksimaalne kasutegur</a:t>
            </a:r>
          </a:p>
        </p:txBody>
      </p:sp>
      <p:sp>
        <p:nvSpPr>
          <p:cNvPr id="3" name="Content Placeholder 2">
            <a:extLst>
              <a:ext uri="{FF2B5EF4-FFF2-40B4-BE49-F238E27FC236}">
                <a16:creationId xmlns:a16="http://schemas.microsoft.com/office/drawing/2014/main" id="{CFBBC5C6-501F-7542-85B2-C5804130D1DB}"/>
              </a:ext>
            </a:extLst>
          </p:cNvPr>
          <p:cNvSpPr>
            <a:spLocks noGrp="1"/>
          </p:cNvSpPr>
          <p:nvPr>
            <p:ph idx="1"/>
          </p:nvPr>
        </p:nvSpPr>
        <p:spPr>
          <a:xfrm>
            <a:off x="2220686" y="2198915"/>
            <a:ext cx="4151085" cy="3905250"/>
          </a:xfrm>
        </p:spPr>
        <p:txBody>
          <a:bodyPr>
            <a:normAutofit/>
          </a:bodyPr>
          <a:lstStyle/>
          <a:p>
            <a:r>
              <a:rPr lang="en-GB" dirty="0" err="1"/>
              <a:t>Vältida</a:t>
            </a:r>
            <a:r>
              <a:rPr lang="en-GB" dirty="0"/>
              <a:t> </a:t>
            </a:r>
            <a:r>
              <a:rPr lang="en-GB" dirty="0" err="1"/>
              <a:t>liiga</a:t>
            </a:r>
            <a:r>
              <a:rPr lang="en-GB" dirty="0"/>
              <a:t> </a:t>
            </a:r>
            <a:r>
              <a:rPr lang="en-GB" dirty="0" err="1"/>
              <a:t>pikka</a:t>
            </a:r>
            <a:r>
              <a:rPr lang="en-GB" dirty="0"/>
              <a:t> </a:t>
            </a:r>
            <a:r>
              <a:rPr lang="en-GB" dirty="0" err="1"/>
              <a:t>keetmisaega</a:t>
            </a:r>
            <a:endParaRPr lang="en-GB" dirty="0"/>
          </a:p>
          <a:p>
            <a:r>
              <a:rPr lang="en-GB" dirty="0" err="1"/>
              <a:t>Köögiviljad</a:t>
            </a:r>
            <a:r>
              <a:rPr lang="en-GB" dirty="0"/>
              <a:t> pane </a:t>
            </a:r>
            <a:r>
              <a:rPr lang="en-GB" dirty="0" err="1"/>
              <a:t>keevasse</a:t>
            </a:r>
            <a:r>
              <a:rPr lang="en-GB" dirty="0"/>
              <a:t> </a:t>
            </a:r>
            <a:r>
              <a:rPr lang="en-GB" dirty="0" err="1"/>
              <a:t>vette</a:t>
            </a:r>
            <a:endParaRPr lang="en-GB" dirty="0"/>
          </a:p>
          <a:p>
            <a:r>
              <a:rPr lang="en-GB" dirty="0" err="1"/>
              <a:t>kasuta</a:t>
            </a:r>
            <a:r>
              <a:rPr lang="en-GB" dirty="0"/>
              <a:t> </a:t>
            </a:r>
            <a:r>
              <a:rPr lang="en-GB" dirty="0" err="1"/>
              <a:t>ära</a:t>
            </a:r>
            <a:r>
              <a:rPr lang="en-GB" dirty="0"/>
              <a:t> ka </a:t>
            </a:r>
            <a:r>
              <a:rPr lang="en-GB" dirty="0" err="1"/>
              <a:t>köögiviljade</a:t>
            </a:r>
            <a:r>
              <a:rPr lang="en-GB" dirty="0"/>
              <a:t> </a:t>
            </a:r>
            <a:r>
              <a:rPr lang="en-GB" dirty="0" err="1"/>
              <a:t>keeduleem</a:t>
            </a:r>
            <a:r>
              <a:rPr lang="en-GB" dirty="0"/>
              <a:t>, </a:t>
            </a:r>
            <a:r>
              <a:rPr lang="en-GB" dirty="0" err="1"/>
              <a:t>näiteks</a:t>
            </a:r>
            <a:r>
              <a:rPr lang="en-GB" dirty="0"/>
              <a:t> </a:t>
            </a:r>
            <a:r>
              <a:rPr lang="en-GB" dirty="0" err="1"/>
              <a:t>valmista</a:t>
            </a:r>
            <a:r>
              <a:rPr lang="en-GB" dirty="0"/>
              <a:t> </a:t>
            </a:r>
            <a:r>
              <a:rPr lang="en-GB" dirty="0" err="1"/>
              <a:t>sellest</a:t>
            </a:r>
            <a:r>
              <a:rPr lang="en-GB" dirty="0"/>
              <a:t> </a:t>
            </a:r>
            <a:r>
              <a:rPr lang="en-GB" dirty="0" err="1"/>
              <a:t>kastet</a:t>
            </a:r>
            <a:r>
              <a:rPr lang="en-GB" dirty="0"/>
              <a:t> </a:t>
            </a:r>
            <a:r>
              <a:rPr lang="en-GB" dirty="0" err="1"/>
              <a:t>või</a:t>
            </a:r>
            <a:r>
              <a:rPr lang="en-GB" dirty="0"/>
              <a:t> </a:t>
            </a:r>
            <a:r>
              <a:rPr lang="en-GB" dirty="0" err="1"/>
              <a:t>suppi</a:t>
            </a:r>
            <a:endParaRPr lang="en-GB" dirty="0"/>
          </a:p>
          <a:p>
            <a:r>
              <a:rPr lang="en-GB" dirty="0" err="1"/>
              <a:t>väldi</a:t>
            </a:r>
            <a:r>
              <a:rPr lang="en-GB" dirty="0"/>
              <a:t> </a:t>
            </a:r>
            <a:r>
              <a:rPr lang="en-GB" dirty="0" err="1"/>
              <a:t>toidu</a:t>
            </a:r>
            <a:r>
              <a:rPr lang="en-GB" dirty="0"/>
              <a:t> </a:t>
            </a:r>
            <a:r>
              <a:rPr lang="en-GB" dirty="0" err="1"/>
              <a:t>mitmekordset</a:t>
            </a:r>
            <a:r>
              <a:rPr lang="en-GB" dirty="0"/>
              <a:t> </a:t>
            </a:r>
            <a:r>
              <a:rPr lang="en-GB" dirty="0" err="1"/>
              <a:t>soojendamist</a:t>
            </a:r>
            <a:endParaRPr lang="en-GB" dirty="0"/>
          </a:p>
          <a:p>
            <a:r>
              <a:rPr lang="en-EE" dirty="0"/>
              <a:t>Kas peaks köögivilju sööma koorega? Erinevad arvamused- koores vitamiinid vs kemikaalid</a:t>
            </a:r>
          </a:p>
          <a:p>
            <a:endParaRPr lang="en-EE" dirty="0"/>
          </a:p>
        </p:txBody>
      </p:sp>
      <p:pic>
        <p:nvPicPr>
          <p:cNvPr id="8196" name="Picture 4" descr="much important very Priority - so doge | Meme Generator">
            <a:extLst>
              <a:ext uri="{FF2B5EF4-FFF2-40B4-BE49-F238E27FC236}">
                <a16:creationId xmlns:a16="http://schemas.microsoft.com/office/drawing/2014/main" id="{F7F5C73A-9612-9946-91AA-692126C87A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6857" y="2329543"/>
            <a:ext cx="4151085" cy="311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340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A0C07-76A7-F142-B050-E7ED01AD7E15}"/>
              </a:ext>
            </a:extLst>
          </p:cNvPr>
          <p:cNvSpPr>
            <a:spLocks noGrp="1"/>
          </p:cNvSpPr>
          <p:nvPr>
            <p:ph type="title"/>
          </p:nvPr>
        </p:nvSpPr>
        <p:spPr>
          <a:xfrm>
            <a:off x="1066800" y="822960"/>
            <a:ext cx="10058400" cy="929640"/>
          </a:xfrm>
        </p:spPr>
        <p:txBody>
          <a:bodyPr>
            <a:normAutofit/>
          </a:bodyPr>
          <a:lstStyle/>
          <a:p>
            <a:pPr algn="ctr"/>
            <a:r>
              <a:rPr lang="en-EE" dirty="0"/>
              <a:t>Tasub teada</a:t>
            </a:r>
          </a:p>
        </p:txBody>
      </p:sp>
      <p:sp>
        <p:nvSpPr>
          <p:cNvPr id="3" name="Content Placeholder 2">
            <a:extLst>
              <a:ext uri="{FF2B5EF4-FFF2-40B4-BE49-F238E27FC236}">
                <a16:creationId xmlns:a16="http://schemas.microsoft.com/office/drawing/2014/main" id="{AFEBFE59-98E1-1542-83B2-2B52B07B2F04}"/>
              </a:ext>
            </a:extLst>
          </p:cNvPr>
          <p:cNvSpPr>
            <a:spLocks noGrp="1"/>
          </p:cNvSpPr>
          <p:nvPr>
            <p:ph idx="1"/>
          </p:nvPr>
        </p:nvSpPr>
        <p:spPr>
          <a:xfrm>
            <a:off x="1066799" y="2122714"/>
            <a:ext cx="9775371" cy="3912326"/>
          </a:xfrm>
        </p:spPr>
        <p:txBody>
          <a:bodyPr>
            <a:normAutofit fontScale="92500" lnSpcReduction="20000"/>
          </a:bodyPr>
          <a:lstStyle/>
          <a:p>
            <a:r>
              <a:rPr lang="en-GB" sz="1700" dirty="0" err="1"/>
              <a:t>Kohe</a:t>
            </a:r>
            <a:r>
              <a:rPr lang="en-GB" sz="1700" dirty="0"/>
              <a:t> </a:t>
            </a:r>
            <a:r>
              <a:rPr lang="en-GB" sz="1700" dirty="0" err="1"/>
              <a:t>pärast</a:t>
            </a:r>
            <a:r>
              <a:rPr lang="en-GB" sz="1700" dirty="0"/>
              <a:t> </a:t>
            </a:r>
            <a:r>
              <a:rPr lang="en-GB" sz="1700" dirty="0" err="1"/>
              <a:t>korjamist</a:t>
            </a:r>
            <a:r>
              <a:rPr lang="en-GB" sz="1700" dirty="0"/>
              <a:t> </a:t>
            </a:r>
            <a:r>
              <a:rPr lang="en-GB" sz="1700" dirty="0" err="1"/>
              <a:t>algavad</a:t>
            </a:r>
            <a:r>
              <a:rPr lang="en-GB" sz="1700" dirty="0"/>
              <a:t> </a:t>
            </a:r>
            <a:r>
              <a:rPr lang="en-GB" sz="1700" dirty="0" err="1"/>
              <a:t>puu</a:t>
            </a:r>
            <a:r>
              <a:rPr lang="en-GB" sz="1700" dirty="0"/>
              <a:t>- </a:t>
            </a:r>
            <a:r>
              <a:rPr lang="en-GB" sz="1700" dirty="0" err="1"/>
              <a:t>ja</a:t>
            </a:r>
            <a:r>
              <a:rPr lang="en-GB" sz="1700" dirty="0"/>
              <a:t> </a:t>
            </a:r>
            <a:r>
              <a:rPr lang="en-GB" sz="1700" dirty="0" err="1"/>
              <a:t>köögiviljade</a:t>
            </a:r>
            <a:r>
              <a:rPr lang="en-GB" sz="1700" dirty="0"/>
              <a:t> </a:t>
            </a:r>
            <a:r>
              <a:rPr lang="en-GB" sz="1700" dirty="0" err="1"/>
              <a:t>lagunemisprotsessid</a:t>
            </a:r>
            <a:r>
              <a:rPr lang="en-GB" sz="1700" dirty="0"/>
              <a:t> </a:t>
            </a:r>
            <a:r>
              <a:rPr lang="en-GB" sz="1700" dirty="0" err="1"/>
              <a:t>ehk</a:t>
            </a:r>
            <a:r>
              <a:rPr lang="en-GB" sz="1700" dirty="0"/>
              <a:t> </a:t>
            </a:r>
            <a:r>
              <a:rPr lang="en-GB" sz="1700" dirty="0" err="1"/>
              <a:t>eelkõige</a:t>
            </a:r>
            <a:r>
              <a:rPr lang="en-GB" sz="1700" dirty="0"/>
              <a:t> </a:t>
            </a:r>
            <a:r>
              <a:rPr lang="en-GB" sz="1700" dirty="0" err="1"/>
              <a:t>vitamiinide</a:t>
            </a:r>
            <a:r>
              <a:rPr lang="en-GB" sz="1700" dirty="0"/>
              <a:t> </a:t>
            </a:r>
            <a:r>
              <a:rPr lang="en-GB" sz="1700" dirty="0" err="1"/>
              <a:t>kadu.Oluline</a:t>
            </a:r>
            <a:r>
              <a:rPr lang="en-GB" sz="1700" dirty="0"/>
              <a:t> on </a:t>
            </a:r>
            <a:r>
              <a:rPr lang="en-GB" sz="1700" dirty="0" err="1"/>
              <a:t>aedviljade</a:t>
            </a:r>
            <a:r>
              <a:rPr lang="en-GB" sz="1700" dirty="0"/>
              <a:t> </a:t>
            </a:r>
            <a:r>
              <a:rPr lang="en-GB" sz="1700" dirty="0" err="1"/>
              <a:t>õige</a:t>
            </a:r>
            <a:r>
              <a:rPr lang="en-GB" sz="1700" dirty="0"/>
              <a:t> </a:t>
            </a:r>
            <a:r>
              <a:rPr lang="en-GB" sz="1700" dirty="0" err="1"/>
              <a:t>säilitamine</a:t>
            </a:r>
            <a:r>
              <a:rPr lang="en-GB" sz="1700" dirty="0"/>
              <a:t>.</a:t>
            </a:r>
          </a:p>
          <a:p>
            <a:r>
              <a:rPr lang="en-GB" sz="1700" dirty="0" err="1"/>
              <a:t>Toitainete</a:t>
            </a:r>
            <a:r>
              <a:rPr lang="en-GB" sz="1700" dirty="0"/>
              <a:t> </a:t>
            </a:r>
            <a:r>
              <a:rPr lang="en-GB" sz="1700" dirty="0" err="1"/>
              <a:t>kadu</a:t>
            </a:r>
            <a:r>
              <a:rPr lang="en-GB" sz="1700" dirty="0"/>
              <a:t> </a:t>
            </a:r>
            <a:r>
              <a:rPr lang="en-GB" sz="1700" dirty="0" err="1"/>
              <a:t>toimub</a:t>
            </a:r>
            <a:r>
              <a:rPr lang="en-GB" sz="1700" dirty="0"/>
              <a:t> </a:t>
            </a:r>
            <a:r>
              <a:rPr lang="en-GB" sz="1700" dirty="0" err="1"/>
              <a:t>valguse</a:t>
            </a:r>
            <a:r>
              <a:rPr lang="en-GB" sz="1700" dirty="0"/>
              <a:t>, </a:t>
            </a:r>
            <a:r>
              <a:rPr lang="en-GB" sz="1700" dirty="0" err="1"/>
              <a:t>õhu</a:t>
            </a:r>
            <a:r>
              <a:rPr lang="en-GB" sz="1700" dirty="0"/>
              <a:t> </a:t>
            </a:r>
            <a:r>
              <a:rPr lang="en-GB" sz="1700" dirty="0" err="1"/>
              <a:t>ja</a:t>
            </a:r>
            <a:r>
              <a:rPr lang="en-GB" sz="1700" dirty="0"/>
              <a:t> </a:t>
            </a:r>
            <a:r>
              <a:rPr lang="en-GB" sz="1700" dirty="0" err="1"/>
              <a:t>soojuse</a:t>
            </a:r>
            <a:r>
              <a:rPr lang="en-GB" sz="1700" dirty="0"/>
              <a:t> </a:t>
            </a:r>
            <a:r>
              <a:rPr lang="en-GB" sz="1700" dirty="0" err="1"/>
              <a:t>toimel</a:t>
            </a:r>
            <a:r>
              <a:rPr lang="en-GB" sz="1700" dirty="0"/>
              <a:t>. </a:t>
            </a:r>
            <a:r>
              <a:rPr lang="en-GB" sz="1700" dirty="0" err="1"/>
              <a:t>Kõige</a:t>
            </a:r>
            <a:r>
              <a:rPr lang="en-GB" sz="1700" dirty="0"/>
              <a:t> </a:t>
            </a:r>
            <a:r>
              <a:rPr lang="en-GB" sz="1700" dirty="0" err="1"/>
              <a:t>kiiremini</a:t>
            </a:r>
            <a:r>
              <a:rPr lang="en-GB" sz="1700" dirty="0"/>
              <a:t> </a:t>
            </a:r>
            <a:r>
              <a:rPr lang="en-GB" sz="1700" dirty="0" err="1"/>
              <a:t>väheneb</a:t>
            </a:r>
            <a:r>
              <a:rPr lang="en-GB" sz="1700" dirty="0"/>
              <a:t> C-</a:t>
            </a:r>
            <a:r>
              <a:rPr lang="en-GB" sz="1700" dirty="0" err="1"/>
              <a:t>vitamiini</a:t>
            </a:r>
            <a:r>
              <a:rPr lang="en-GB" sz="1700" dirty="0"/>
              <a:t>-, </a:t>
            </a:r>
            <a:r>
              <a:rPr lang="en-GB" sz="1700" dirty="0" err="1"/>
              <a:t>siis</a:t>
            </a:r>
            <a:r>
              <a:rPr lang="en-GB" sz="1700" dirty="0"/>
              <a:t> B-</a:t>
            </a:r>
            <a:r>
              <a:rPr lang="en-GB" sz="1700" dirty="0" err="1"/>
              <a:t>rühma</a:t>
            </a:r>
            <a:r>
              <a:rPr lang="en-GB" sz="1700" dirty="0"/>
              <a:t> </a:t>
            </a:r>
            <a:r>
              <a:rPr lang="en-GB" sz="1700" dirty="0" err="1"/>
              <a:t>vitamiinide</a:t>
            </a:r>
            <a:r>
              <a:rPr lang="en-GB" sz="1700" dirty="0"/>
              <a:t> </a:t>
            </a:r>
            <a:r>
              <a:rPr lang="en-GB" sz="1700" dirty="0" err="1"/>
              <a:t>ja</a:t>
            </a:r>
            <a:r>
              <a:rPr lang="en-GB" sz="1700" dirty="0"/>
              <a:t> </a:t>
            </a:r>
            <a:r>
              <a:rPr lang="en-GB" sz="1700" dirty="0" err="1"/>
              <a:t>karotenoidide</a:t>
            </a:r>
            <a:r>
              <a:rPr lang="en-GB" sz="1700" dirty="0"/>
              <a:t> </a:t>
            </a:r>
            <a:r>
              <a:rPr lang="en-GB" sz="1700" dirty="0" err="1"/>
              <a:t>sisaldus</a:t>
            </a:r>
            <a:r>
              <a:rPr lang="en-GB" sz="1700" dirty="0"/>
              <a:t>. </a:t>
            </a:r>
          </a:p>
          <a:p>
            <a:r>
              <a:rPr lang="en-GB" sz="1700" dirty="0" err="1"/>
              <a:t>Valgusega</a:t>
            </a:r>
            <a:r>
              <a:rPr lang="en-GB" sz="1700" dirty="0"/>
              <a:t> </a:t>
            </a:r>
            <a:r>
              <a:rPr lang="en-GB" sz="1700" dirty="0" err="1"/>
              <a:t>võib</a:t>
            </a:r>
            <a:r>
              <a:rPr lang="en-GB" sz="1700" dirty="0"/>
              <a:t> </a:t>
            </a:r>
            <a:r>
              <a:rPr lang="en-GB" sz="1700" dirty="0" err="1"/>
              <a:t>spinatis</a:t>
            </a:r>
            <a:r>
              <a:rPr lang="en-GB" sz="1700" dirty="0"/>
              <a:t>, </a:t>
            </a:r>
            <a:r>
              <a:rPr lang="en-GB" sz="1700" dirty="0" err="1"/>
              <a:t>lehtsalatis</a:t>
            </a:r>
            <a:r>
              <a:rPr lang="en-GB" sz="1700" dirty="0"/>
              <a:t>, </a:t>
            </a:r>
            <a:r>
              <a:rPr lang="en-GB" sz="1700" dirty="0" err="1"/>
              <a:t>lehtpeedis</a:t>
            </a:r>
            <a:r>
              <a:rPr lang="en-GB" sz="1700" dirty="0"/>
              <a:t>, </a:t>
            </a:r>
            <a:r>
              <a:rPr lang="en-GB" sz="1700" dirty="0" err="1"/>
              <a:t>värskes</a:t>
            </a:r>
            <a:r>
              <a:rPr lang="en-GB" sz="1700" dirty="0"/>
              <a:t> </a:t>
            </a:r>
            <a:r>
              <a:rPr lang="en-GB" sz="1700" dirty="0" err="1"/>
              <a:t>kapsas</a:t>
            </a:r>
            <a:r>
              <a:rPr lang="en-GB" sz="1700" dirty="0"/>
              <a:t> </a:t>
            </a:r>
            <a:r>
              <a:rPr lang="en-GB" sz="1700" dirty="0" err="1"/>
              <a:t>leiduv</a:t>
            </a:r>
            <a:r>
              <a:rPr lang="en-GB" sz="1700" dirty="0"/>
              <a:t> C-</a:t>
            </a:r>
            <a:r>
              <a:rPr lang="en-GB" sz="1700" dirty="0" err="1"/>
              <a:t>vitamiin</a:t>
            </a:r>
            <a:r>
              <a:rPr lang="en-GB" sz="1700" dirty="0"/>
              <a:t> </a:t>
            </a:r>
            <a:r>
              <a:rPr lang="en-GB" sz="1700" dirty="0" err="1"/>
              <a:t>hävida</a:t>
            </a:r>
            <a:r>
              <a:rPr lang="en-GB" sz="1700" dirty="0"/>
              <a:t> </a:t>
            </a:r>
            <a:r>
              <a:rPr lang="en-GB" sz="1700" dirty="0" err="1"/>
              <a:t>peaaegu</a:t>
            </a:r>
            <a:r>
              <a:rPr lang="en-GB" sz="1700" dirty="0"/>
              <a:t> </a:t>
            </a:r>
            <a:r>
              <a:rPr lang="en-GB" sz="1700" dirty="0" err="1"/>
              <a:t>täielikult</a:t>
            </a:r>
            <a:r>
              <a:rPr lang="en-GB" sz="1700" dirty="0"/>
              <a:t> </a:t>
            </a:r>
            <a:r>
              <a:rPr lang="en-GB" sz="1700" dirty="0" err="1"/>
              <a:t>umbes</a:t>
            </a:r>
            <a:r>
              <a:rPr lang="en-GB" sz="1700" dirty="0"/>
              <a:t> </a:t>
            </a:r>
            <a:r>
              <a:rPr lang="en-GB" sz="1700" dirty="0" err="1"/>
              <a:t>kolme</a:t>
            </a:r>
            <a:r>
              <a:rPr lang="en-GB" sz="1700" dirty="0"/>
              <a:t> </a:t>
            </a:r>
            <a:r>
              <a:rPr lang="en-GB" sz="1700" dirty="0" err="1"/>
              <a:t>päevaga</a:t>
            </a:r>
            <a:r>
              <a:rPr lang="en-GB" sz="1700" dirty="0"/>
              <a:t>. </a:t>
            </a:r>
          </a:p>
          <a:p>
            <a:r>
              <a:rPr lang="en-GB" sz="1700" dirty="0" err="1"/>
              <a:t>Juur</a:t>
            </a:r>
            <a:r>
              <a:rPr lang="en-GB" sz="1700" dirty="0"/>
              <a:t>- </a:t>
            </a:r>
            <a:r>
              <a:rPr lang="en-GB" sz="1700" dirty="0" err="1"/>
              <a:t>ja</a:t>
            </a:r>
            <a:r>
              <a:rPr lang="en-GB" sz="1700" dirty="0"/>
              <a:t> </a:t>
            </a:r>
            <a:r>
              <a:rPr lang="en-GB" sz="1700" dirty="0" err="1"/>
              <a:t>viliköögiviljades</a:t>
            </a:r>
            <a:r>
              <a:rPr lang="en-GB" sz="1700" dirty="0"/>
              <a:t> </a:t>
            </a:r>
            <a:r>
              <a:rPr lang="en-GB" sz="1700" dirty="0" err="1"/>
              <a:t>säilivad</a:t>
            </a:r>
            <a:r>
              <a:rPr lang="en-GB" sz="1700" dirty="0"/>
              <a:t> </a:t>
            </a:r>
            <a:r>
              <a:rPr lang="en-GB" sz="1700" dirty="0" err="1"/>
              <a:t>vitamiinid</a:t>
            </a:r>
            <a:r>
              <a:rPr lang="en-GB" sz="1700" dirty="0"/>
              <a:t> </a:t>
            </a:r>
            <a:r>
              <a:rPr lang="en-GB" sz="1700" dirty="0" err="1"/>
              <a:t>paremini</a:t>
            </a:r>
            <a:r>
              <a:rPr lang="en-GB" sz="1700" dirty="0"/>
              <a:t>.</a:t>
            </a:r>
          </a:p>
          <a:p>
            <a:r>
              <a:rPr lang="en-GB" sz="1700" dirty="0" err="1"/>
              <a:t>Säilitamise</a:t>
            </a:r>
            <a:r>
              <a:rPr lang="en-GB" sz="1700" dirty="0"/>
              <a:t> </a:t>
            </a:r>
            <a:r>
              <a:rPr lang="en-GB" sz="1700" dirty="0" err="1"/>
              <a:t>juures</a:t>
            </a:r>
            <a:r>
              <a:rPr lang="en-GB" sz="1700" dirty="0"/>
              <a:t> on </a:t>
            </a:r>
            <a:r>
              <a:rPr lang="en-GB" sz="1700" dirty="0" err="1"/>
              <a:t>temperatuur</a:t>
            </a:r>
            <a:r>
              <a:rPr lang="en-GB" sz="1700" dirty="0"/>
              <a:t> </a:t>
            </a:r>
            <a:r>
              <a:rPr lang="en-GB" sz="1700" dirty="0" err="1"/>
              <a:t>võtmetähtsusega</a:t>
            </a:r>
            <a:r>
              <a:rPr lang="en-GB" sz="1700" dirty="0"/>
              <a:t> </a:t>
            </a:r>
            <a:r>
              <a:rPr lang="en-GB" sz="1700" dirty="0" err="1"/>
              <a:t>ehk</a:t>
            </a:r>
            <a:r>
              <a:rPr lang="en-GB" sz="1700" dirty="0"/>
              <a:t> </a:t>
            </a:r>
            <a:r>
              <a:rPr lang="en-GB" sz="1700" dirty="0" err="1"/>
              <a:t>mida</a:t>
            </a:r>
            <a:r>
              <a:rPr lang="en-GB" sz="1700" dirty="0"/>
              <a:t> </a:t>
            </a:r>
            <a:r>
              <a:rPr lang="en-GB" sz="1700" dirty="0" err="1"/>
              <a:t>kõrgem</a:t>
            </a:r>
            <a:r>
              <a:rPr lang="en-GB" sz="1700" dirty="0"/>
              <a:t>, </a:t>
            </a:r>
            <a:r>
              <a:rPr lang="en-GB" sz="1700" dirty="0" err="1"/>
              <a:t>seda</a:t>
            </a:r>
            <a:r>
              <a:rPr lang="en-GB" sz="1700" dirty="0"/>
              <a:t> </a:t>
            </a:r>
            <a:r>
              <a:rPr lang="en-GB" sz="1700" dirty="0" err="1"/>
              <a:t>kiiremini</a:t>
            </a:r>
            <a:r>
              <a:rPr lang="en-GB" sz="1700" dirty="0"/>
              <a:t> </a:t>
            </a:r>
            <a:r>
              <a:rPr lang="en-GB" sz="1700" dirty="0" err="1"/>
              <a:t>toimub</a:t>
            </a:r>
            <a:r>
              <a:rPr lang="en-GB" sz="1700" dirty="0"/>
              <a:t> </a:t>
            </a:r>
            <a:r>
              <a:rPr lang="en-GB" sz="1700" dirty="0" err="1"/>
              <a:t>lagunemine</a:t>
            </a:r>
            <a:r>
              <a:rPr lang="en-GB" sz="1700" dirty="0"/>
              <a:t>.  </a:t>
            </a:r>
            <a:r>
              <a:rPr lang="en-GB" sz="1700" dirty="0" err="1"/>
              <a:t>Spinat</a:t>
            </a:r>
            <a:r>
              <a:rPr lang="en-GB" sz="1700" dirty="0"/>
              <a:t> </a:t>
            </a:r>
            <a:r>
              <a:rPr lang="en-GB" sz="1700" dirty="0" err="1"/>
              <a:t>kaotab</a:t>
            </a:r>
            <a:r>
              <a:rPr lang="en-GB" sz="1700" dirty="0"/>
              <a:t> </a:t>
            </a:r>
            <a:r>
              <a:rPr lang="en-GB" sz="1700" dirty="0" err="1"/>
              <a:t>oma</a:t>
            </a:r>
            <a:r>
              <a:rPr lang="en-GB" sz="1700" dirty="0"/>
              <a:t> C-</a:t>
            </a:r>
            <a:r>
              <a:rPr lang="en-GB" sz="1700" dirty="0" err="1"/>
              <a:t>vitamiini</a:t>
            </a:r>
            <a:r>
              <a:rPr lang="en-GB" sz="1700" dirty="0"/>
              <a:t> </a:t>
            </a:r>
            <a:r>
              <a:rPr lang="en-GB" sz="1700" dirty="0" err="1"/>
              <a:t>sisaldusest</a:t>
            </a:r>
            <a:r>
              <a:rPr lang="en-GB" sz="1700" dirty="0"/>
              <a:t> </a:t>
            </a:r>
            <a:r>
              <a:rPr lang="en-GB" sz="1700" dirty="0" err="1"/>
              <a:t>kahe</a:t>
            </a:r>
            <a:r>
              <a:rPr lang="en-GB" sz="1700" dirty="0"/>
              <a:t> </a:t>
            </a:r>
            <a:r>
              <a:rPr lang="en-GB" sz="1700" dirty="0" err="1"/>
              <a:t>päevaga</a:t>
            </a:r>
            <a:r>
              <a:rPr lang="en-GB" sz="1700" dirty="0"/>
              <a:t> 4 °C </a:t>
            </a:r>
            <a:r>
              <a:rPr lang="en-GB" sz="1700" dirty="0" err="1"/>
              <a:t>juures</a:t>
            </a:r>
            <a:r>
              <a:rPr lang="en-GB" sz="1700" dirty="0"/>
              <a:t> 8%, 13 °C </a:t>
            </a:r>
            <a:r>
              <a:rPr lang="en-GB" sz="1700" dirty="0" err="1"/>
              <a:t>juures</a:t>
            </a:r>
            <a:r>
              <a:rPr lang="en-GB" sz="1700" dirty="0"/>
              <a:t> 38% </a:t>
            </a:r>
            <a:r>
              <a:rPr lang="en-GB" sz="1700" dirty="0" err="1"/>
              <a:t>ja</a:t>
            </a:r>
            <a:r>
              <a:rPr lang="en-GB" sz="1700" dirty="0"/>
              <a:t> 20 °C </a:t>
            </a:r>
            <a:r>
              <a:rPr lang="en-GB" sz="1700" dirty="0" err="1"/>
              <a:t>juures</a:t>
            </a:r>
            <a:r>
              <a:rPr lang="en-GB" sz="1700" dirty="0"/>
              <a:t> 70%. </a:t>
            </a:r>
          </a:p>
          <a:p>
            <a:r>
              <a:rPr lang="en-GB" sz="1700" dirty="0" err="1"/>
              <a:t>Väheste</a:t>
            </a:r>
            <a:r>
              <a:rPr lang="en-GB" sz="1700" dirty="0"/>
              <a:t> </a:t>
            </a:r>
            <a:r>
              <a:rPr lang="en-GB" sz="1700" dirty="0" err="1"/>
              <a:t>vitamiinikadudega</a:t>
            </a:r>
            <a:r>
              <a:rPr lang="en-GB" sz="1700" dirty="0"/>
              <a:t> </a:t>
            </a:r>
            <a:r>
              <a:rPr lang="en-GB" sz="1700" dirty="0" err="1"/>
              <a:t>säilitamiseks</a:t>
            </a:r>
            <a:r>
              <a:rPr lang="en-GB" sz="1700" dirty="0"/>
              <a:t> on </a:t>
            </a:r>
            <a:r>
              <a:rPr lang="en-GB" sz="1700" dirty="0" err="1"/>
              <a:t>külmutamine</a:t>
            </a:r>
            <a:r>
              <a:rPr lang="en-GB" sz="1700" dirty="0"/>
              <a:t> </a:t>
            </a:r>
            <a:r>
              <a:rPr lang="en-GB" sz="1700" dirty="0" err="1"/>
              <a:t>kõige</a:t>
            </a:r>
            <a:r>
              <a:rPr lang="en-GB" sz="1700" dirty="0"/>
              <a:t> </a:t>
            </a:r>
            <a:r>
              <a:rPr lang="en-GB" sz="1700" dirty="0" err="1"/>
              <a:t>sobivam</a:t>
            </a:r>
            <a:r>
              <a:rPr lang="en-GB" sz="1700" dirty="0"/>
              <a:t> </a:t>
            </a:r>
            <a:r>
              <a:rPr lang="en-GB" sz="1700" dirty="0" err="1"/>
              <a:t>meetodiks</a:t>
            </a:r>
            <a:r>
              <a:rPr lang="en-GB" sz="1700" dirty="0"/>
              <a:t>. </a:t>
            </a:r>
            <a:r>
              <a:rPr lang="en-GB" sz="1700" dirty="0" err="1"/>
              <a:t>Kiiresti</a:t>
            </a:r>
            <a:r>
              <a:rPr lang="en-GB" sz="1700" dirty="0"/>
              <a:t> </a:t>
            </a:r>
            <a:r>
              <a:rPr lang="en-GB" sz="1700" dirty="0" err="1"/>
              <a:t>külmutatud</a:t>
            </a:r>
            <a:r>
              <a:rPr lang="en-GB" sz="1700" dirty="0"/>
              <a:t> </a:t>
            </a:r>
            <a:r>
              <a:rPr lang="en-GB" sz="1700" dirty="0" err="1"/>
              <a:t>köögiviljad</a:t>
            </a:r>
            <a:r>
              <a:rPr lang="en-GB" sz="1700" dirty="0"/>
              <a:t> </a:t>
            </a:r>
            <a:r>
              <a:rPr lang="en-GB" sz="1700" dirty="0" err="1"/>
              <a:t>kaotavad</a:t>
            </a:r>
            <a:r>
              <a:rPr lang="en-GB" sz="1700" dirty="0"/>
              <a:t> </a:t>
            </a:r>
            <a:r>
              <a:rPr lang="en-GB" sz="1700" dirty="0" err="1"/>
              <a:t>küll</a:t>
            </a:r>
            <a:r>
              <a:rPr lang="en-GB" sz="1700" dirty="0"/>
              <a:t> </a:t>
            </a:r>
            <a:r>
              <a:rPr lang="en-GB" sz="1700" dirty="0" err="1"/>
              <a:t>teatud</a:t>
            </a:r>
            <a:r>
              <a:rPr lang="en-GB" sz="1700" dirty="0"/>
              <a:t> </a:t>
            </a:r>
            <a:r>
              <a:rPr lang="en-GB" sz="1700" dirty="0" err="1"/>
              <a:t>määral</a:t>
            </a:r>
            <a:r>
              <a:rPr lang="en-GB" sz="1700" dirty="0"/>
              <a:t> C-</a:t>
            </a:r>
            <a:r>
              <a:rPr lang="en-GB" sz="1700" dirty="0" err="1"/>
              <a:t>vitamiini</a:t>
            </a:r>
            <a:r>
              <a:rPr lang="en-GB" sz="1700" dirty="0"/>
              <a:t>, B</a:t>
            </a:r>
            <a:r>
              <a:rPr lang="en-GB" sz="1700" baseline="-25000" dirty="0"/>
              <a:t>1</a:t>
            </a:r>
            <a:r>
              <a:rPr lang="en-GB" sz="1700" dirty="0"/>
              <a:t>– </a:t>
            </a:r>
            <a:r>
              <a:rPr lang="en-GB" sz="1700" dirty="0" err="1"/>
              <a:t>ja</a:t>
            </a:r>
            <a:r>
              <a:rPr lang="en-GB" sz="1700" dirty="0"/>
              <a:t> B</a:t>
            </a:r>
            <a:r>
              <a:rPr lang="en-GB" sz="1700" baseline="-25000" dirty="0"/>
              <a:t>2</a:t>
            </a:r>
            <a:r>
              <a:rPr lang="en-GB" sz="1700" dirty="0"/>
              <a:t>-vitamiini hulk </a:t>
            </a:r>
            <a:r>
              <a:rPr lang="en-GB" sz="1700" dirty="0" err="1"/>
              <a:t>ei</a:t>
            </a:r>
            <a:r>
              <a:rPr lang="en-GB" sz="1700" dirty="0"/>
              <a:t> </a:t>
            </a:r>
            <a:r>
              <a:rPr lang="en-GB" sz="1700" dirty="0" err="1"/>
              <a:t>muutu</a:t>
            </a:r>
            <a:r>
              <a:rPr lang="en-GB" sz="1700" dirty="0"/>
              <a:t>. </a:t>
            </a:r>
            <a:r>
              <a:rPr lang="en-GB" sz="1700" dirty="0" err="1"/>
              <a:t>Lisaks</a:t>
            </a:r>
            <a:r>
              <a:rPr lang="en-GB" sz="1700" dirty="0"/>
              <a:t> </a:t>
            </a:r>
            <a:r>
              <a:rPr lang="en-GB" sz="1700" dirty="0" err="1"/>
              <a:t>selle</a:t>
            </a:r>
            <a:r>
              <a:rPr lang="en-GB" sz="1700" dirty="0"/>
              <a:t> </a:t>
            </a:r>
            <a:r>
              <a:rPr lang="en-GB" sz="1700" dirty="0" err="1"/>
              <a:t>säilib</a:t>
            </a:r>
            <a:r>
              <a:rPr lang="en-GB" sz="1700" dirty="0"/>
              <a:t> </a:t>
            </a:r>
            <a:r>
              <a:rPr lang="en-GB" sz="1700" dirty="0" err="1"/>
              <a:t>mineraalainete</a:t>
            </a:r>
            <a:r>
              <a:rPr lang="en-GB" sz="1700" dirty="0"/>
              <a:t> </a:t>
            </a:r>
            <a:r>
              <a:rPr lang="en-GB" sz="1700" dirty="0" err="1"/>
              <a:t>ja</a:t>
            </a:r>
            <a:r>
              <a:rPr lang="en-GB" sz="1700" dirty="0"/>
              <a:t> </a:t>
            </a:r>
            <a:r>
              <a:rPr lang="en-GB" sz="1700" dirty="0" err="1"/>
              <a:t>kiudainete</a:t>
            </a:r>
            <a:r>
              <a:rPr lang="en-GB" sz="1700" dirty="0"/>
              <a:t> </a:t>
            </a:r>
            <a:r>
              <a:rPr lang="en-GB" sz="1700" dirty="0" err="1"/>
              <a:t>sisaldus</a:t>
            </a:r>
            <a:r>
              <a:rPr lang="en-GB" sz="1700" dirty="0"/>
              <a:t>.</a:t>
            </a:r>
          </a:p>
          <a:p>
            <a:r>
              <a:rPr lang="en-GB" sz="1700" dirty="0" err="1"/>
              <a:t>Kõige</a:t>
            </a:r>
            <a:r>
              <a:rPr lang="en-GB" sz="1700" dirty="0"/>
              <a:t> </a:t>
            </a:r>
            <a:r>
              <a:rPr lang="en-GB" sz="1700" dirty="0" err="1"/>
              <a:t>parem</a:t>
            </a:r>
            <a:r>
              <a:rPr lang="en-GB" sz="1700" dirty="0"/>
              <a:t> on </a:t>
            </a:r>
            <a:r>
              <a:rPr lang="en-GB" sz="1700" dirty="0" err="1"/>
              <a:t>süüa</a:t>
            </a:r>
            <a:r>
              <a:rPr lang="en-GB" sz="1700" dirty="0"/>
              <a:t> </a:t>
            </a:r>
            <a:r>
              <a:rPr lang="en-GB" sz="1700" dirty="0" err="1"/>
              <a:t>umbes</a:t>
            </a:r>
            <a:r>
              <a:rPr lang="en-GB" sz="1700" dirty="0"/>
              <a:t> pool </a:t>
            </a:r>
            <a:r>
              <a:rPr lang="en-GB" sz="1700" dirty="0" err="1"/>
              <a:t>puu</a:t>
            </a:r>
            <a:r>
              <a:rPr lang="en-GB" sz="1700" dirty="0"/>
              <a:t>- </a:t>
            </a:r>
            <a:r>
              <a:rPr lang="en-GB" sz="1700" dirty="0" err="1"/>
              <a:t>ja</a:t>
            </a:r>
            <a:r>
              <a:rPr lang="en-GB" sz="1700" dirty="0"/>
              <a:t> </a:t>
            </a:r>
            <a:r>
              <a:rPr lang="en-GB" sz="1700" dirty="0" err="1"/>
              <a:t>köögiviljadest</a:t>
            </a:r>
            <a:r>
              <a:rPr lang="en-GB" sz="1700" dirty="0"/>
              <a:t> </a:t>
            </a:r>
            <a:r>
              <a:rPr lang="en-GB" sz="1700" dirty="0" err="1"/>
              <a:t>kuumtöötlemata</a:t>
            </a:r>
            <a:r>
              <a:rPr lang="en-GB" sz="1700" dirty="0"/>
              <a:t> </a:t>
            </a:r>
            <a:r>
              <a:rPr lang="en-GB" sz="1700" dirty="0" err="1"/>
              <a:t>kujul</a:t>
            </a:r>
            <a:r>
              <a:rPr lang="en-GB" sz="1700" dirty="0"/>
              <a:t>, </a:t>
            </a:r>
            <a:r>
              <a:rPr lang="en-GB" sz="1700" dirty="0" err="1"/>
              <a:t>näiteks</a:t>
            </a:r>
            <a:r>
              <a:rPr lang="en-GB" sz="1700" dirty="0"/>
              <a:t> </a:t>
            </a:r>
            <a:r>
              <a:rPr lang="en-GB" sz="1700" dirty="0" err="1"/>
              <a:t>värske</a:t>
            </a:r>
            <a:r>
              <a:rPr lang="en-GB" sz="1700" dirty="0"/>
              <a:t> </a:t>
            </a:r>
            <a:r>
              <a:rPr lang="en-GB" sz="1700" dirty="0" err="1"/>
              <a:t>salatina</a:t>
            </a:r>
            <a:r>
              <a:rPr lang="en-GB" sz="1700" dirty="0"/>
              <a:t> </a:t>
            </a:r>
            <a:r>
              <a:rPr lang="en-GB" sz="1700" dirty="0" err="1"/>
              <a:t>või</a:t>
            </a:r>
            <a:r>
              <a:rPr lang="en-GB" sz="1700" dirty="0"/>
              <a:t> </a:t>
            </a:r>
            <a:r>
              <a:rPr lang="en-GB" sz="1700" dirty="0" err="1"/>
              <a:t>ootena</a:t>
            </a:r>
            <a:r>
              <a:rPr lang="en-GB" sz="1700" dirty="0"/>
              <a:t>, </a:t>
            </a:r>
            <a:r>
              <a:rPr lang="en-GB" sz="1700" dirty="0" err="1"/>
              <a:t>ning</a:t>
            </a:r>
            <a:r>
              <a:rPr lang="en-GB" sz="1700" dirty="0"/>
              <a:t> pool </a:t>
            </a:r>
            <a:r>
              <a:rPr lang="en-GB" sz="1700" dirty="0" err="1"/>
              <a:t>kuumtöödeldud</a:t>
            </a:r>
            <a:r>
              <a:rPr lang="en-GB" sz="1700" dirty="0"/>
              <a:t> </a:t>
            </a:r>
            <a:r>
              <a:rPr lang="en-GB" sz="1700" dirty="0" err="1"/>
              <a:t>kujul</a:t>
            </a:r>
            <a:r>
              <a:rPr lang="en-GB" sz="1700" dirty="0"/>
              <a:t> </a:t>
            </a:r>
            <a:r>
              <a:rPr lang="en-GB" sz="1700" dirty="0" err="1"/>
              <a:t>ehk</a:t>
            </a:r>
            <a:r>
              <a:rPr lang="en-GB" sz="1700" dirty="0"/>
              <a:t> kas </a:t>
            </a:r>
            <a:r>
              <a:rPr lang="en-GB" sz="1700" dirty="0" err="1"/>
              <a:t>aurutatult</a:t>
            </a:r>
            <a:r>
              <a:rPr lang="en-GB" sz="1700" dirty="0"/>
              <a:t>, </a:t>
            </a:r>
            <a:r>
              <a:rPr lang="en-GB" sz="1700" dirty="0" err="1"/>
              <a:t>keedetult</a:t>
            </a:r>
            <a:r>
              <a:rPr lang="en-GB" sz="1700" dirty="0"/>
              <a:t>, </a:t>
            </a:r>
            <a:r>
              <a:rPr lang="en-GB" sz="1700" dirty="0" err="1"/>
              <a:t>hautatult</a:t>
            </a:r>
            <a:r>
              <a:rPr lang="en-GB" sz="1700" dirty="0"/>
              <a:t> </a:t>
            </a:r>
            <a:r>
              <a:rPr lang="en-GB" sz="1700" dirty="0" err="1"/>
              <a:t>või</a:t>
            </a:r>
            <a:r>
              <a:rPr lang="en-GB" sz="1700" dirty="0"/>
              <a:t> </a:t>
            </a:r>
            <a:r>
              <a:rPr lang="en-GB" sz="1700" dirty="0" err="1"/>
              <a:t>mõne</a:t>
            </a:r>
            <a:r>
              <a:rPr lang="en-GB" sz="1700" dirty="0"/>
              <a:t> </a:t>
            </a:r>
            <a:r>
              <a:rPr lang="en-GB" sz="1700" dirty="0" err="1"/>
              <a:t>toidu</a:t>
            </a:r>
            <a:r>
              <a:rPr lang="en-GB" sz="1700" dirty="0"/>
              <a:t> </a:t>
            </a:r>
            <a:r>
              <a:rPr lang="en-GB" sz="1700" dirty="0" err="1"/>
              <a:t>koostises</a:t>
            </a:r>
            <a:r>
              <a:rPr lang="en-GB" sz="1700" dirty="0"/>
              <a:t>.</a:t>
            </a:r>
          </a:p>
          <a:p>
            <a:endParaRPr lang="en-EE" dirty="0"/>
          </a:p>
        </p:txBody>
      </p:sp>
      <p:pic>
        <p:nvPicPr>
          <p:cNvPr id="9218" name="Picture 2" descr="Access KnowHow courses at home - News - University of Liverpool">
            <a:extLst>
              <a:ext uri="{FF2B5EF4-FFF2-40B4-BE49-F238E27FC236}">
                <a16:creationId xmlns:a16="http://schemas.microsoft.com/office/drawing/2014/main" id="{F3ED5299-05A6-1948-A5E4-776B083E7C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85126"/>
            <a:ext cx="2179864" cy="146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096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529F-C271-0C4C-80BC-586621EE153B}"/>
              </a:ext>
            </a:extLst>
          </p:cNvPr>
          <p:cNvSpPr>
            <a:spLocks noGrp="1"/>
          </p:cNvSpPr>
          <p:nvPr>
            <p:ph type="title"/>
          </p:nvPr>
        </p:nvSpPr>
        <p:spPr>
          <a:xfrm>
            <a:off x="1066800" y="355050"/>
            <a:ext cx="10058400" cy="1343122"/>
          </a:xfrm>
        </p:spPr>
        <p:txBody>
          <a:bodyPr>
            <a:normAutofit/>
          </a:bodyPr>
          <a:lstStyle/>
          <a:p>
            <a:pPr algn="ctr"/>
            <a:r>
              <a:rPr lang="en-EE" sz="3600" dirty="0"/>
              <a:t>Rasvlahustuvad vitamiinid toidus</a:t>
            </a:r>
          </a:p>
        </p:txBody>
      </p:sp>
      <p:graphicFrame>
        <p:nvGraphicFramePr>
          <p:cNvPr id="12" name="Content Placeholder 11">
            <a:extLst>
              <a:ext uri="{FF2B5EF4-FFF2-40B4-BE49-F238E27FC236}">
                <a16:creationId xmlns:a16="http://schemas.microsoft.com/office/drawing/2014/main" id="{A58185E9-C9C5-544B-8D9B-004698562642}"/>
              </a:ext>
            </a:extLst>
          </p:cNvPr>
          <p:cNvGraphicFramePr>
            <a:graphicFrameLocks noGrp="1"/>
          </p:cNvGraphicFramePr>
          <p:nvPr>
            <p:ph idx="1"/>
            <p:extLst>
              <p:ext uri="{D42A27DB-BD31-4B8C-83A1-F6EECF244321}">
                <p14:modId xmlns:p14="http://schemas.microsoft.com/office/powerpoint/2010/main" val="4066994698"/>
              </p:ext>
            </p:extLst>
          </p:nvPr>
        </p:nvGraphicFramePr>
        <p:xfrm>
          <a:off x="2264229" y="1447800"/>
          <a:ext cx="7584621" cy="426720"/>
        </p:xfrm>
        <a:graphic>
          <a:graphicData uri="http://schemas.openxmlformats.org/drawingml/2006/table">
            <a:tbl>
              <a:tblPr/>
              <a:tblGrid>
                <a:gridCol w="2481942">
                  <a:extLst>
                    <a:ext uri="{9D8B030D-6E8A-4147-A177-3AD203B41FA5}">
                      <a16:colId xmlns:a16="http://schemas.microsoft.com/office/drawing/2014/main" val="2783257290"/>
                    </a:ext>
                  </a:extLst>
                </a:gridCol>
                <a:gridCol w="2536372">
                  <a:extLst>
                    <a:ext uri="{9D8B030D-6E8A-4147-A177-3AD203B41FA5}">
                      <a16:colId xmlns:a16="http://schemas.microsoft.com/office/drawing/2014/main" val="2368015278"/>
                    </a:ext>
                  </a:extLst>
                </a:gridCol>
                <a:gridCol w="2566307">
                  <a:extLst>
                    <a:ext uri="{9D8B030D-6E8A-4147-A177-3AD203B41FA5}">
                      <a16:colId xmlns:a16="http://schemas.microsoft.com/office/drawing/2014/main" val="1941873509"/>
                    </a:ext>
                  </a:extLst>
                </a:gridCol>
              </a:tblGrid>
              <a:tr h="402771">
                <a:tc>
                  <a:txBody>
                    <a:bodyPr/>
                    <a:lstStyle/>
                    <a:p>
                      <a:pPr algn="l" fontAlgn="ctr"/>
                      <a:r>
                        <a:rPr lang="en-GB" b="1" dirty="0" err="1">
                          <a:solidFill>
                            <a:srgbClr val="FFFFFF"/>
                          </a:solidFill>
                          <a:effectLst/>
                        </a:rPr>
                        <a:t>Vitamiini</a:t>
                      </a:r>
                      <a:r>
                        <a:rPr lang="en-GB" b="1" dirty="0">
                          <a:solidFill>
                            <a:srgbClr val="FFFFFF"/>
                          </a:solidFill>
                          <a:effectLst/>
                        </a:rPr>
                        <a:t> </a:t>
                      </a:r>
                      <a:r>
                        <a:rPr lang="en-GB" b="1" dirty="0" err="1">
                          <a:solidFill>
                            <a:srgbClr val="FFFFFF"/>
                          </a:solidFill>
                          <a:effectLst/>
                        </a:rPr>
                        <a:t>tähis</a:t>
                      </a:r>
                      <a:endParaRPr lang="en-GB" b="1" dirty="0">
                        <a:solidFill>
                          <a:srgbClr val="FFFFFF"/>
                        </a:solidFill>
                        <a:effectLst/>
                      </a:endParaRPr>
                    </a:p>
                  </a:txBody>
                  <a:tcPr marL="76200" marR="76200" marT="76200" marB="76200" anchor="ctr">
                    <a:lnL>
                      <a:noFill/>
                    </a:lnL>
                    <a:lnR w="9525" cap="flat" cmpd="sng" algn="ctr">
                      <a:solidFill>
                        <a:srgbClr val="F0F0F0"/>
                      </a:solidFill>
                      <a:prstDash val="solid"/>
                      <a:round/>
                      <a:headEnd type="none" w="med" len="med"/>
                      <a:tailEnd type="none" w="med" len="med"/>
                    </a:lnR>
                    <a:lnT>
                      <a:noFill/>
                    </a:lnT>
                    <a:lnB w="19050" cap="flat" cmpd="sng" algn="ctr">
                      <a:solidFill>
                        <a:srgbClr val="DDDDDD"/>
                      </a:solidFill>
                      <a:prstDash val="solid"/>
                      <a:round/>
                      <a:headEnd type="none" w="med" len="med"/>
                      <a:tailEnd type="none" w="med" len="med"/>
                    </a:lnB>
                    <a:solidFill>
                      <a:schemeClr val="accent3"/>
                    </a:solidFill>
                  </a:tcPr>
                </a:tc>
                <a:tc>
                  <a:txBody>
                    <a:bodyPr/>
                    <a:lstStyle/>
                    <a:p>
                      <a:pPr algn="ctr" fontAlgn="ctr"/>
                      <a:r>
                        <a:rPr lang="en-GB" b="1" dirty="0" err="1">
                          <a:solidFill>
                            <a:srgbClr val="FFFFFF"/>
                          </a:solidFill>
                          <a:effectLst/>
                        </a:rPr>
                        <a:t>Vitamiini</a:t>
                      </a:r>
                      <a:r>
                        <a:rPr lang="en-GB" b="1" dirty="0">
                          <a:solidFill>
                            <a:srgbClr val="FFFFFF"/>
                          </a:solidFill>
                          <a:effectLst/>
                        </a:rPr>
                        <a:t> </a:t>
                      </a:r>
                      <a:r>
                        <a:rPr lang="en-GB" b="1" dirty="0" err="1">
                          <a:solidFill>
                            <a:srgbClr val="FFFFFF"/>
                          </a:solidFill>
                          <a:effectLst/>
                        </a:rPr>
                        <a:t>nimi</a:t>
                      </a:r>
                      <a:endParaRPr lang="en-GB" b="1" dirty="0">
                        <a:solidFill>
                          <a:srgbClr val="FFFFFF"/>
                        </a:solidFill>
                        <a:effectLst/>
                      </a:endParaRPr>
                    </a:p>
                  </a:txBody>
                  <a:tcPr marL="76200" marR="76200" marT="76200" marB="76200" anchor="ctr">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a:noFill/>
                    </a:lnT>
                    <a:lnB w="19050" cap="flat" cmpd="sng" algn="ctr">
                      <a:solidFill>
                        <a:srgbClr val="DDDDDD"/>
                      </a:solidFill>
                      <a:prstDash val="solid"/>
                      <a:round/>
                      <a:headEnd type="none" w="med" len="med"/>
                      <a:tailEnd type="none" w="med" len="med"/>
                    </a:lnB>
                    <a:solidFill>
                      <a:schemeClr val="tx2">
                        <a:lumMod val="60000"/>
                        <a:lumOff val="40000"/>
                      </a:schemeClr>
                    </a:solidFill>
                  </a:tcPr>
                </a:tc>
                <a:tc>
                  <a:txBody>
                    <a:bodyPr/>
                    <a:lstStyle/>
                    <a:p>
                      <a:pPr algn="l" fontAlgn="ctr"/>
                      <a:r>
                        <a:rPr lang="en-GB" b="1" dirty="0" err="1">
                          <a:solidFill>
                            <a:srgbClr val="FFFFFF"/>
                          </a:solidFill>
                          <a:effectLst/>
                        </a:rPr>
                        <a:t>Parimad</a:t>
                      </a:r>
                      <a:r>
                        <a:rPr lang="en-GB" b="1" dirty="0">
                          <a:solidFill>
                            <a:srgbClr val="FFFFFF"/>
                          </a:solidFill>
                          <a:effectLst/>
                        </a:rPr>
                        <a:t> </a:t>
                      </a:r>
                      <a:r>
                        <a:rPr lang="en-GB" b="1" dirty="0" err="1">
                          <a:solidFill>
                            <a:srgbClr val="FFFFFF"/>
                          </a:solidFill>
                          <a:effectLst/>
                        </a:rPr>
                        <a:t>allikad</a:t>
                      </a:r>
                      <a:r>
                        <a:rPr lang="en-GB" b="1" dirty="0">
                          <a:solidFill>
                            <a:srgbClr val="FFFFFF"/>
                          </a:solidFill>
                          <a:effectLst/>
                        </a:rPr>
                        <a:t>*</a:t>
                      </a:r>
                    </a:p>
                  </a:txBody>
                  <a:tcPr marL="76200" marR="76200" marT="76200" marB="76200" anchor="ctr">
                    <a:lnL w="9525" cap="flat" cmpd="sng" algn="ctr">
                      <a:solidFill>
                        <a:srgbClr val="F0F0F0"/>
                      </a:solidFill>
                      <a:prstDash val="solid"/>
                      <a:round/>
                      <a:headEnd type="none" w="med" len="med"/>
                      <a:tailEnd type="none" w="med" len="med"/>
                    </a:lnL>
                    <a:lnR>
                      <a:noFill/>
                    </a:lnR>
                    <a:lnT>
                      <a:noFill/>
                    </a:lnT>
                    <a:lnB w="19050" cap="flat" cmpd="sng" algn="ctr">
                      <a:solidFill>
                        <a:srgbClr val="DDDDDD"/>
                      </a:solidFill>
                      <a:prstDash val="solid"/>
                      <a:round/>
                      <a:headEnd type="none" w="med" len="med"/>
                      <a:tailEnd type="none" w="med" len="med"/>
                    </a:lnB>
                    <a:solidFill>
                      <a:schemeClr val="accent3"/>
                    </a:solidFill>
                  </a:tcPr>
                </a:tc>
                <a:extLst>
                  <a:ext uri="{0D108BD9-81ED-4DB2-BD59-A6C34878D82A}">
                    <a16:rowId xmlns:a16="http://schemas.microsoft.com/office/drawing/2014/main" val="903346931"/>
                  </a:ext>
                </a:extLst>
              </a:tr>
            </a:tbl>
          </a:graphicData>
        </a:graphic>
      </p:graphicFrame>
      <p:graphicFrame>
        <p:nvGraphicFramePr>
          <p:cNvPr id="13" name="Table 12">
            <a:extLst>
              <a:ext uri="{FF2B5EF4-FFF2-40B4-BE49-F238E27FC236}">
                <a16:creationId xmlns:a16="http://schemas.microsoft.com/office/drawing/2014/main" id="{8B14A344-545F-EB41-8E61-9AC35DE3E063}"/>
              </a:ext>
            </a:extLst>
          </p:cNvPr>
          <p:cNvGraphicFramePr>
            <a:graphicFrameLocks noGrp="1"/>
          </p:cNvGraphicFramePr>
          <p:nvPr>
            <p:extLst>
              <p:ext uri="{D42A27DB-BD31-4B8C-83A1-F6EECF244321}">
                <p14:modId xmlns:p14="http://schemas.microsoft.com/office/powerpoint/2010/main" val="1840016103"/>
              </p:ext>
            </p:extLst>
          </p:nvPr>
        </p:nvGraphicFramePr>
        <p:xfrm>
          <a:off x="2264229" y="2013857"/>
          <a:ext cx="7584622" cy="4489094"/>
        </p:xfrm>
        <a:graphic>
          <a:graphicData uri="http://schemas.openxmlformats.org/drawingml/2006/table">
            <a:tbl>
              <a:tblPr/>
              <a:tblGrid>
                <a:gridCol w="2528208">
                  <a:extLst>
                    <a:ext uri="{9D8B030D-6E8A-4147-A177-3AD203B41FA5}">
                      <a16:colId xmlns:a16="http://schemas.microsoft.com/office/drawing/2014/main" val="1421832248"/>
                    </a:ext>
                  </a:extLst>
                </a:gridCol>
                <a:gridCol w="2528207">
                  <a:extLst>
                    <a:ext uri="{9D8B030D-6E8A-4147-A177-3AD203B41FA5}">
                      <a16:colId xmlns:a16="http://schemas.microsoft.com/office/drawing/2014/main" val="4136172623"/>
                    </a:ext>
                  </a:extLst>
                </a:gridCol>
                <a:gridCol w="2528207">
                  <a:extLst>
                    <a:ext uri="{9D8B030D-6E8A-4147-A177-3AD203B41FA5}">
                      <a16:colId xmlns:a16="http://schemas.microsoft.com/office/drawing/2014/main" val="2400605398"/>
                    </a:ext>
                  </a:extLst>
                </a:gridCol>
              </a:tblGrid>
              <a:tr h="371932">
                <a:tc>
                  <a:txBody>
                    <a:bodyPr/>
                    <a:lstStyle/>
                    <a:p>
                      <a:pPr algn="ctr" fontAlgn="ctr"/>
                      <a:endParaRPr lang="en-EE" sz="800" b="1" dirty="0">
                        <a:solidFill>
                          <a:srgbClr val="FFFFFF"/>
                        </a:solidFill>
                        <a:effectLst/>
                      </a:endParaRPr>
                    </a:p>
                  </a:txBody>
                  <a:tcPr marL="34433" marR="34433" marT="34433" marB="34433" anchor="ctr">
                    <a:lnL>
                      <a:noFill/>
                    </a:lnL>
                    <a:lnR w="9525" cap="flat" cmpd="sng" algn="ctr">
                      <a:solidFill>
                        <a:srgbClr val="FFFFFF"/>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chemeClr val="tx2">
                        <a:lumMod val="60000"/>
                        <a:lumOff val="40000"/>
                      </a:schemeClr>
                    </a:solidFill>
                  </a:tcPr>
                </a:tc>
                <a:tc>
                  <a:txBody>
                    <a:bodyPr/>
                    <a:lstStyle/>
                    <a:p>
                      <a:pPr algn="ctr" fontAlgn="ctr"/>
                      <a:endParaRPr lang="en-EE" sz="800" b="1" dirty="0">
                        <a:solidFill>
                          <a:srgbClr val="FFFFFF"/>
                        </a:solidFill>
                        <a:effectLst/>
                      </a:endParaRPr>
                    </a:p>
                  </a:txBody>
                  <a:tcPr marL="34433" marR="34433" marT="34433" marB="3443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chemeClr val="accent2">
                        <a:lumMod val="60000"/>
                        <a:lumOff val="40000"/>
                      </a:schemeClr>
                    </a:solidFill>
                  </a:tcPr>
                </a:tc>
                <a:tc>
                  <a:txBody>
                    <a:bodyPr/>
                    <a:lstStyle/>
                    <a:p>
                      <a:pPr algn="ctr" fontAlgn="ctr"/>
                      <a:endParaRPr lang="en-EE" sz="800" b="1" dirty="0">
                        <a:solidFill>
                          <a:srgbClr val="FFFFFF"/>
                        </a:solidFill>
                        <a:effectLst/>
                      </a:endParaRPr>
                    </a:p>
                  </a:txBody>
                  <a:tcPr marL="34433" marR="34433" marT="34433" marB="34433"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360234607"/>
                  </a:ext>
                </a:extLst>
              </a:tr>
              <a:tr h="371932">
                <a:tc gridSpan="3">
                  <a:txBody>
                    <a:bodyPr/>
                    <a:lstStyle/>
                    <a:p>
                      <a:pPr fontAlgn="t"/>
                      <a:r>
                        <a:rPr lang="en-GB" sz="800" b="1" dirty="0" err="1">
                          <a:effectLst/>
                        </a:rPr>
                        <a:t>Rasvlahustuvad</a:t>
                      </a:r>
                      <a:r>
                        <a:rPr lang="en-GB" sz="800" b="1" dirty="0">
                          <a:effectLst/>
                        </a:rPr>
                        <a:t> </a:t>
                      </a:r>
                      <a:r>
                        <a:rPr lang="en-GB" sz="800" b="1" dirty="0" err="1">
                          <a:effectLst/>
                        </a:rPr>
                        <a:t>vitamiinid</a:t>
                      </a:r>
                      <a:r>
                        <a:rPr lang="en-GB" sz="800" dirty="0">
                          <a:effectLst/>
                        </a:rPr>
                        <a:t>  </a:t>
                      </a:r>
                    </a:p>
                  </a:txBody>
                  <a:tcPr marL="34433" marR="34433" marT="34433" marB="3443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hMerge="1">
                  <a:txBody>
                    <a:bodyPr/>
                    <a:lstStyle/>
                    <a:p>
                      <a:endParaRPr lang="en-EE"/>
                    </a:p>
                  </a:txBody>
                  <a:tcPr>
                    <a:lnL w="12700" cmpd="sng">
                      <a:noFill/>
                      <a:prstDash val="solid"/>
                    </a:lnL>
                    <a:lnT w="9525" cap="flat" cmpd="sng" algn="ctr">
                      <a:solidFill>
                        <a:srgbClr val="DDDDDD"/>
                      </a:solidFill>
                      <a:prstDash val="solid"/>
                      <a:round/>
                      <a:headEnd type="none" w="med" len="med"/>
                      <a:tailEnd type="none" w="med" len="med"/>
                    </a:lnT>
                  </a:tcPr>
                </a:tc>
                <a:tc hMerge="1">
                  <a:txBody>
                    <a:bodyPr/>
                    <a:lstStyle/>
                    <a:p>
                      <a:endParaRPr lang="en-EE"/>
                    </a:p>
                  </a:txBody>
                  <a:tcPr/>
                </a:tc>
                <a:extLst>
                  <a:ext uri="{0D108BD9-81ED-4DB2-BD59-A6C34878D82A}">
                    <a16:rowId xmlns:a16="http://schemas.microsoft.com/office/drawing/2014/main" val="758262906"/>
                  </a:ext>
                </a:extLst>
              </a:tr>
              <a:tr h="1341391">
                <a:tc>
                  <a:txBody>
                    <a:bodyPr/>
                    <a:lstStyle/>
                    <a:p>
                      <a:pPr algn="ctr" fontAlgn="t"/>
                      <a:r>
                        <a:rPr lang="en-GB" sz="800" b="1" dirty="0">
                          <a:effectLst/>
                        </a:rPr>
                        <a:t>A</a:t>
                      </a:r>
                      <a:endParaRPr lang="en-GB" sz="800" dirty="0">
                        <a:effectLst/>
                      </a:endParaRPr>
                    </a:p>
                  </a:txBody>
                  <a:tcPr marL="34433" marR="34433" marT="34433" marB="34433">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GB" sz="800" dirty="0" err="1">
                          <a:effectLst/>
                        </a:rPr>
                        <a:t>retinool</a:t>
                      </a:r>
                      <a:endParaRPr lang="en-GB" sz="800" dirty="0">
                        <a:effectLst/>
                      </a:endParaRPr>
                    </a:p>
                  </a:txBody>
                  <a:tcPr marL="34433" marR="34433" marT="34433" marB="34433">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B w="9525" cap="flat" cmpd="sng" algn="ctr">
                      <a:solidFill>
                        <a:srgbClr val="DDDDDD"/>
                      </a:solidFill>
                      <a:prstDash val="solid"/>
                      <a:round/>
                      <a:headEnd type="none" w="med" len="med"/>
                      <a:tailEnd type="none" w="med" len="med"/>
                    </a:lnB>
                  </a:tcPr>
                </a:tc>
                <a:tc>
                  <a:txBody>
                    <a:bodyPr/>
                    <a:lstStyle/>
                    <a:p>
                      <a:pPr fontAlgn="t"/>
                      <a:r>
                        <a:rPr lang="en-GB" sz="800" dirty="0">
                          <a:effectLst/>
                        </a:rPr>
                        <a:t>kala-, </a:t>
                      </a:r>
                      <a:r>
                        <a:rPr lang="en-GB" sz="800" dirty="0" err="1">
                          <a:effectLst/>
                        </a:rPr>
                        <a:t>veise</a:t>
                      </a:r>
                      <a:r>
                        <a:rPr lang="en-GB" sz="800" dirty="0">
                          <a:effectLst/>
                        </a:rPr>
                        <a:t> </a:t>
                      </a:r>
                      <a:r>
                        <a:rPr lang="en-GB" sz="800" dirty="0" err="1">
                          <a:effectLst/>
                        </a:rPr>
                        <a:t>ja</a:t>
                      </a:r>
                      <a:r>
                        <a:rPr lang="en-GB" sz="800" dirty="0">
                          <a:effectLst/>
                        </a:rPr>
                        <a:t> </a:t>
                      </a:r>
                      <a:r>
                        <a:rPr lang="en-GB" sz="800" dirty="0" err="1">
                          <a:effectLst/>
                        </a:rPr>
                        <a:t>seamaks</a:t>
                      </a:r>
                      <a:r>
                        <a:rPr lang="en-GB" sz="800" dirty="0">
                          <a:effectLst/>
                        </a:rPr>
                        <a:t>, </a:t>
                      </a:r>
                      <a:r>
                        <a:rPr lang="en-GB" sz="800" dirty="0" err="1">
                          <a:effectLst/>
                        </a:rPr>
                        <a:t>või</a:t>
                      </a:r>
                      <a:r>
                        <a:rPr lang="en-GB" sz="800" dirty="0">
                          <a:effectLst/>
                        </a:rPr>
                        <a:t>, </a:t>
                      </a:r>
                      <a:r>
                        <a:rPr lang="en-GB" sz="800" dirty="0" err="1">
                          <a:effectLst/>
                        </a:rPr>
                        <a:t>muna</a:t>
                      </a:r>
                      <a:r>
                        <a:rPr lang="en-GB" sz="800" dirty="0">
                          <a:effectLst/>
                        </a:rPr>
                        <a:t>, </a:t>
                      </a:r>
                      <a:r>
                        <a:rPr lang="en-GB" sz="800" dirty="0" err="1">
                          <a:effectLst/>
                        </a:rPr>
                        <a:t>juustud</a:t>
                      </a:r>
                      <a:endParaRPr lang="en-GB" sz="800" dirty="0">
                        <a:effectLst/>
                      </a:endParaRPr>
                    </a:p>
                    <a:p>
                      <a:pPr fontAlgn="t"/>
                      <a:r>
                        <a:rPr lang="el-GR" sz="800" dirty="0">
                          <a:effectLst/>
                        </a:rPr>
                        <a:t>β-</a:t>
                      </a:r>
                      <a:r>
                        <a:rPr lang="en-GB" sz="800" dirty="0" err="1">
                          <a:effectLst/>
                        </a:rPr>
                        <a:t>karoteeni</a:t>
                      </a:r>
                      <a:r>
                        <a:rPr lang="en-GB" sz="800" dirty="0">
                          <a:effectLst/>
                        </a:rPr>
                        <a:t>** </a:t>
                      </a:r>
                      <a:r>
                        <a:rPr lang="en-GB" sz="800" dirty="0" err="1">
                          <a:effectLst/>
                        </a:rPr>
                        <a:t>allikad</a:t>
                      </a:r>
                      <a:r>
                        <a:rPr lang="en-GB" sz="800" dirty="0">
                          <a:effectLst/>
                        </a:rPr>
                        <a:t>: </a:t>
                      </a:r>
                      <a:r>
                        <a:rPr lang="en-GB" sz="800" dirty="0" err="1">
                          <a:effectLst/>
                        </a:rPr>
                        <a:t>peamiselt</a:t>
                      </a:r>
                      <a:r>
                        <a:rPr lang="en-GB" sz="800" dirty="0">
                          <a:effectLst/>
                        </a:rPr>
                        <a:t> </a:t>
                      </a:r>
                      <a:r>
                        <a:rPr lang="en-GB" sz="800" dirty="0" err="1">
                          <a:effectLst/>
                        </a:rPr>
                        <a:t>oranžid</a:t>
                      </a:r>
                      <a:r>
                        <a:rPr lang="en-GB" sz="800" dirty="0">
                          <a:effectLst/>
                        </a:rPr>
                        <a:t> </a:t>
                      </a:r>
                      <a:r>
                        <a:rPr lang="en-GB" sz="800" dirty="0" err="1">
                          <a:effectLst/>
                        </a:rPr>
                        <a:t>ja</a:t>
                      </a:r>
                      <a:r>
                        <a:rPr lang="en-GB" sz="800" dirty="0">
                          <a:effectLst/>
                        </a:rPr>
                        <a:t> </a:t>
                      </a:r>
                      <a:r>
                        <a:rPr lang="en-GB" sz="800" dirty="0" err="1">
                          <a:effectLst/>
                        </a:rPr>
                        <a:t>kollased</a:t>
                      </a:r>
                      <a:r>
                        <a:rPr lang="en-GB" sz="800" dirty="0">
                          <a:effectLst/>
                        </a:rPr>
                        <a:t>, aga ka </a:t>
                      </a:r>
                      <a:r>
                        <a:rPr lang="en-GB" sz="800" dirty="0" err="1">
                          <a:effectLst/>
                        </a:rPr>
                        <a:t>mõned</a:t>
                      </a:r>
                      <a:r>
                        <a:rPr lang="en-GB" sz="800" dirty="0">
                          <a:effectLst/>
                        </a:rPr>
                        <a:t> </a:t>
                      </a:r>
                      <a:r>
                        <a:rPr lang="en-GB" sz="800" dirty="0" err="1">
                          <a:effectLst/>
                        </a:rPr>
                        <a:t>rohelised</a:t>
                      </a:r>
                      <a:r>
                        <a:rPr lang="en-GB" sz="800" dirty="0">
                          <a:effectLst/>
                        </a:rPr>
                        <a:t> </a:t>
                      </a:r>
                      <a:r>
                        <a:rPr lang="en-GB" sz="800" dirty="0" err="1">
                          <a:effectLst/>
                        </a:rPr>
                        <a:t>puu</a:t>
                      </a:r>
                      <a:r>
                        <a:rPr lang="en-GB" sz="800" dirty="0">
                          <a:effectLst/>
                        </a:rPr>
                        <a:t>- </a:t>
                      </a:r>
                      <a:r>
                        <a:rPr lang="en-GB" sz="800" dirty="0" err="1">
                          <a:effectLst/>
                        </a:rPr>
                        <a:t>ja</a:t>
                      </a:r>
                      <a:r>
                        <a:rPr lang="en-GB" sz="800" dirty="0">
                          <a:effectLst/>
                        </a:rPr>
                        <a:t> </a:t>
                      </a:r>
                      <a:r>
                        <a:rPr lang="en-GB" sz="800" dirty="0" err="1">
                          <a:effectLst/>
                        </a:rPr>
                        <a:t>ning</a:t>
                      </a:r>
                      <a:r>
                        <a:rPr lang="en-GB" sz="800" dirty="0">
                          <a:effectLst/>
                        </a:rPr>
                        <a:t> </a:t>
                      </a:r>
                      <a:r>
                        <a:rPr lang="en-GB" sz="800" dirty="0" err="1">
                          <a:effectLst/>
                        </a:rPr>
                        <a:t>marjad</a:t>
                      </a:r>
                      <a:r>
                        <a:rPr lang="en-GB" sz="800" dirty="0">
                          <a:effectLst/>
                        </a:rPr>
                        <a:t> (</a:t>
                      </a:r>
                      <a:r>
                        <a:rPr lang="en-GB" sz="800" dirty="0" err="1">
                          <a:effectLst/>
                        </a:rPr>
                        <a:t>kibuvitsamarjad</a:t>
                      </a:r>
                      <a:r>
                        <a:rPr lang="en-GB" sz="800" dirty="0">
                          <a:effectLst/>
                        </a:rPr>
                        <a:t> </a:t>
                      </a:r>
                      <a:r>
                        <a:rPr lang="en-GB" sz="800" dirty="0" err="1">
                          <a:effectLst/>
                        </a:rPr>
                        <a:t>porgand</a:t>
                      </a:r>
                      <a:r>
                        <a:rPr lang="en-GB" sz="800" dirty="0">
                          <a:effectLst/>
                        </a:rPr>
                        <a:t>, </a:t>
                      </a:r>
                      <a:r>
                        <a:rPr lang="en-GB" sz="800" dirty="0" err="1">
                          <a:effectLst/>
                        </a:rPr>
                        <a:t>lehtkapsas</a:t>
                      </a:r>
                      <a:r>
                        <a:rPr lang="en-GB" sz="800" dirty="0">
                          <a:effectLst/>
                        </a:rPr>
                        <a:t>, </a:t>
                      </a:r>
                      <a:r>
                        <a:rPr lang="en-GB" sz="800" dirty="0" err="1">
                          <a:effectLst/>
                        </a:rPr>
                        <a:t>spinat</a:t>
                      </a:r>
                      <a:r>
                        <a:rPr lang="en-GB" sz="800" dirty="0">
                          <a:effectLst/>
                        </a:rPr>
                        <a:t>, </a:t>
                      </a:r>
                      <a:r>
                        <a:rPr lang="en-GB" sz="800" dirty="0" err="1">
                          <a:effectLst/>
                        </a:rPr>
                        <a:t>kõrvits</a:t>
                      </a:r>
                      <a:r>
                        <a:rPr lang="en-GB" sz="800" dirty="0">
                          <a:effectLst/>
                        </a:rPr>
                        <a:t>, </a:t>
                      </a:r>
                      <a:r>
                        <a:rPr lang="en-GB" sz="800" dirty="0" err="1">
                          <a:effectLst/>
                        </a:rPr>
                        <a:t>brokoli</a:t>
                      </a:r>
                      <a:r>
                        <a:rPr lang="en-GB" sz="800" dirty="0">
                          <a:effectLst/>
                        </a:rPr>
                        <a:t>, </a:t>
                      </a:r>
                      <a:r>
                        <a:rPr lang="en-GB" sz="800" dirty="0" err="1">
                          <a:effectLst/>
                        </a:rPr>
                        <a:t>lehtsalat</a:t>
                      </a:r>
                      <a:r>
                        <a:rPr lang="en-GB" sz="800" dirty="0">
                          <a:effectLst/>
                        </a:rPr>
                        <a:t>, papaia, </a:t>
                      </a:r>
                      <a:r>
                        <a:rPr lang="en-GB" sz="800" dirty="0" err="1">
                          <a:effectLst/>
                        </a:rPr>
                        <a:t>hurmaa</a:t>
                      </a:r>
                      <a:r>
                        <a:rPr lang="en-GB" sz="800" dirty="0">
                          <a:effectLst/>
                        </a:rPr>
                        <a:t>), </a:t>
                      </a:r>
                      <a:r>
                        <a:rPr lang="en-GB" sz="800" dirty="0" err="1">
                          <a:effectLst/>
                        </a:rPr>
                        <a:t>maguskartul</a:t>
                      </a:r>
                      <a:endParaRPr lang="en-GB" sz="800" dirty="0">
                        <a:effectLst/>
                      </a:endParaRPr>
                    </a:p>
                  </a:txBody>
                  <a:tcPr marL="34433" marR="34433" marT="34433" marB="34433">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786157754"/>
                  </a:ext>
                </a:extLst>
              </a:tr>
              <a:tr h="763575">
                <a:tc>
                  <a:txBody>
                    <a:bodyPr/>
                    <a:lstStyle/>
                    <a:p>
                      <a:pPr algn="ctr" fontAlgn="t"/>
                      <a:r>
                        <a:rPr lang="en-GB" sz="800" b="1" dirty="0">
                          <a:effectLst/>
                        </a:rPr>
                        <a:t>D</a:t>
                      </a:r>
                      <a:endParaRPr lang="en-GB" sz="800" dirty="0">
                        <a:effectLst/>
                      </a:endParaRPr>
                    </a:p>
                  </a:txBody>
                  <a:tcPr marL="34433" marR="34433" marT="34433" marB="34433">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GB" sz="800" dirty="0" err="1">
                          <a:effectLst/>
                        </a:rPr>
                        <a:t>kaltsiferool</a:t>
                      </a:r>
                      <a:endParaRPr lang="en-GB" sz="800" dirty="0">
                        <a:effectLst/>
                      </a:endParaRPr>
                    </a:p>
                  </a:txBody>
                  <a:tcPr marL="34433" marR="34433" marT="34433" marB="34433">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GB" sz="800">
                          <a:effectLst/>
                        </a:rPr>
                        <a:t>kalad, muna (kollane), maks, rikastatud piim ja piimatooted</a:t>
                      </a:r>
                    </a:p>
                  </a:txBody>
                  <a:tcPr marL="34433" marR="34433" marT="34433" marB="34433">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93251519"/>
                  </a:ext>
                </a:extLst>
              </a:tr>
              <a:tr h="1030653">
                <a:tc>
                  <a:txBody>
                    <a:bodyPr/>
                    <a:lstStyle/>
                    <a:p>
                      <a:pPr algn="ctr" fontAlgn="t"/>
                      <a:r>
                        <a:rPr lang="en-GB" sz="800" b="1" dirty="0">
                          <a:effectLst/>
                        </a:rPr>
                        <a:t>E</a:t>
                      </a:r>
                      <a:endParaRPr lang="en-GB" sz="800" dirty="0">
                        <a:effectLst/>
                      </a:endParaRPr>
                    </a:p>
                  </a:txBody>
                  <a:tcPr marL="34433" marR="34433" marT="34433" marB="34433">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GB" sz="800">
                          <a:effectLst/>
                        </a:rPr>
                        <a:t>tokoferool</a:t>
                      </a:r>
                    </a:p>
                  </a:txBody>
                  <a:tcPr marL="34433" marR="34433" marT="34433" marB="34433">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GB" sz="800">
                          <a:effectLst/>
                        </a:rPr>
                        <a:t>õlid (nt päevalille, rapsi), seemned, pähklid, leib, avokaado, paprika, maks,</a:t>
                      </a:r>
                    </a:p>
                  </a:txBody>
                  <a:tcPr marL="34433" marR="34433" marT="34433" marB="34433">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136975522"/>
                  </a:ext>
                </a:extLst>
              </a:tr>
              <a:tr h="609611">
                <a:tc>
                  <a:txBody>
                    <a:bodyPr/>
                    <a:lstStyle/>
                    <a:p>
                      <a:pPr algn="ctr" fontAlgn="t"/>
                      <a:r>
                        <a:rPr lang="en-GB" sz="800" b="1" dirty="0">
                          <a:effectLst/>
                        </a:rPr>
                        <a:t>K</a:t>
                      </a:r>
                      <a:endParaRPr lang="en-GB" sz="800" dirty="0">
                        <a:effectLst/>
                      </a:endParaRPr>
                    </a:p>
                  </a:txBody>
                  <a:tcPr marL="34433" marR="34433" marT="34433" marB="34433">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GB" sz="800" dirty="0" err="1">
                          <a:effectLst/>
                        </a:rPr>
                        <a:t>füllokinoon</a:t>
                      </a:r>
                      <a:endParaRPr lang="en-GB" sz="800" dirty="0">
                        <a:effectLst/>
                      </a:endParaRPr>
                    </a:p>
                  </a:txBody>
                  <a:tcPr marL="34433" marR="34433" marT="34433" marB="34433">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GB" sz="800" dirty="0" err="1">
                          <a:effectLst/>
                        </a:rPr>
                        <a:t>rohelised</a:t>
                      </a:r>
                      <a:r>
                        <a:rPr lang="en-GB" sz="800" dirty="0">
                          <a:effectLst/>
                        </a:rPr>
                        <a:t> </a:t>
                      </a:r>
                      <a:r>
                        <a:rPr lang="en-GB" sz="800" dirty="0" err="1">
                          <a:effectLst/>
                        </a:rPr>
                        <a:t>köögiviljad</a:t>
                      </a:r>
                      <a:r>
                        <a:rPr lang="en-GB" sz="800" dirty="0">
                          <a:effectLst/>
                        </a:rPr>
                        <a:t>, </a:t>
                      </a:r>
                      <a:r>
                        <a:rPr lang="en-GB" sz="800" dirty="0" err="1">
                          <a:effectLst/>
                        </a:rPr>
                        <a:t>taimsed</a:t>
                      </a:r>
                      <a:r>
                        <a:rPr lang="en-GB" sz="800" dirty="0">
                          <a:effectLst/>
                        </a:rPr>
                        <a:t> </a:t>
                      </a:r>
                      <a:r>
                        <a:rPr lang="en-GB" sz="800" dirty="0" err="1">
                          <a:effectLst/>
                        </a:rPr>
                        <a:t>saadused</a:t>
                      </a:r>
                      <a:endParaRPr lang="en-GB" sz="800" dirty="0">
                        <a:effectLst/>
                      </a:endParaRPr>
                    </a:p>
                  </a:txBody>
                  <a:tcPr marL="34433" marR="34433" marT="34433" marB="34433">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3127587120"/>
                  </a:ext>
                </a:extLst>
              </a:tr>
            </a:tbl>
          </a:graphicData>
        </a:graphic>
      </p:graphicFrame>
    </p:spTree>
    <p:extLst>
      <p:ext uri="{BB962C8B-B14F-4D97-AF65-F5344CB8AC3E}">
        <p14:creationId xmlns:p14="http://schemas.microsoft.com/office/powerpoint/2010/main" val="2317809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22BD-AA8A-554B-976B-9D02091288E3}"/>
              </a:ext>
            </a:extLst>
          </p:cNvPr>
          <p:cNvSpPr>
            <a:spLocks noGrp="1"/>
          </p:cNvSpPr>
          <p:nvPr>
            <p:ph type="title"/>
          </p:nvPr>
        </p:nvSpPr>
        <p:spPr>
          <a:xfrm>
            <a:off x="1066800" y="402937"/>
            <a:ext cx="10058400" cy="598550"/>
          </a:xfrm>
        </p:spPr>
        <p:txBody>
          <a:bodyPr>
            <a:normAutofit fontScale="90000"/>
          </a:bodyPr>
          <a:lstStyle/>
          <a:p>
            <a:pPr algn="ctr"/>
            <a:r>
              <a:rPr lang="en-EE" dirty="0"/>
              <a:t>Vesilahustuvad vitamiinid</a:t>
            </a:r>
          </a:p>
        </p:txBody>
      </p:sp>
      <p:graphicFrame>
        <p:nvGraphicFramePr>
          <p:cNvPr id="7" name="Content Placeholder 6">
            <a:extLst>
              <a:ext uri="{FF2B5EF4-FFF2-40B4-BE49-F238E27FC236}">
                <a16:creationId xmlns:a16="http://schemas.microsoft.com/office/drawing/2014/main" id="{26EF70D8-8AC5-B143-B8ED-C29288C2368F}"/>
              </a:ext>
            </a:extLst>
          </p:cNvPr>
          <p:cNvGraphicFramePr>
            <a:graphicFrameLocks noGrp="1"/>
          </p:cNvGraphicFramePr>
          <p:nvPr>
            <p:ph idx="1"/>
            <p:extLst>
              <p:ext uri="{D42A27DB-BD31-4B8C-83A1-F6EECF244321}">
                <p14:modId xmlns:p14="http://schemas.microsoft.com/office/powerpoint/2010/main" val="3441700115"/>
              </p:ext>
            </p:extLst>
          </p:nvPr>
        </p:nvGraphicFramePr>
        <p:xfrm>
          <a:off x="1915886" y="1284513"/>
          <a:ext cx="9013371" cy="5068547"/>
        </p:xfrm>
        <a:graphic>
          <a:graphicData uri="http://schemas.openxmlformats.org/drawingml/2006/table">
            <a:tbl>
              <a:tblPr/>
              <a:tblGrid>
                <a:gridCol w="3004457">
                  <a:extLst>
                    <a:ext uri="{9D8B030D-6E8A-4147-A177-3AD203B41FA5}">
                      <a16:colId xmlns:a16="http://schemas.microsoft.com/office/drawing/2014/main" val="2799977950"/>
                    </a:ext>
                  </a:extLst>
                </a:gridCol>
                <a:gridCol w="3004457">
                  <a:extLst>
                    <a:ext uri="{9D8B030D-6E8A-4147-A177-3AD203B41FA5}">
                      <a16:colId xmlns:a16="http://schemas.microsoft.com/office/drawing/2014/main" val="4118742694"/>
                    </a:ext>
                  </a:extLst>
                </a:gridCol>
                <a:gridCol w="3004457">
                  <a:extLst>
                    <a:ext uri="{9D8B030D-6E8A-4147-A177-3AD203B41FA5}">
                      <a16:colId xmlns:a16="http://schemas.microsoft.com/office/drawing/2014/main" val="2622097960"/>
                    </a:ext>
                  </a:extLst>
                </a:gridCol>
              </a:tblGrid>
              <a:tr h="237720">
                <a:tc gridSpan="3">
                  <a:txBody>
                    <a:bodyPr/>
                    <a:lstStyle/>
                    <a:p>
                      <a:pPr fontAlgn="t"/>
                      <a:r>
                        <a:rPr lang="en-GB" sz="1000" b="1" dirty="0" err="1">
                          <a:effectLst/>
                        </a:rPr>
                        <a:t>Vesilahustuvad</a:t>
                      </a:r>
                      <a:r>
                        <a:rPr lang="en-GB" sz="1000" b="1" dirty="0">
                          <a:effectLst/>
                        </a:rPr>
                        <a:t> </a:t>
                      </a:r>
                      <a:r>
                        <a:rPr lang="en-GB" sz="1000" b="1" dirty="0" err="1">
                          <a:effectLst/>
                        </a:rPr>
                        <a:t>vitamiinid</a:t>
                      </a:r>
                      <a:endParaRPr lang="en-GB" sz="1000" dirty="0">
                        <a:effectLst/>
                      </a:endParaRPr>
                    </a:p>
                  </a:txBody>
                  <a:tcPr marL="14084" marR="14084" marT="14084" marB="14084">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tx2">
                        <a:lumMod val="60000"/>
                        <a:lumOff val="40000"/>
                      </a:schemeClr>
                    </a:solidFill>
                  </a:tcPr>
                </a:tc>
                <a:tc hMerge="1">
                  <a:txBody>
                    <a:bodyPr/>
                    <a:lstStyle/>
                    <a:p>
                      <a:endParaRPr lang="en-EE"/>
                    </a:p>
                  </a:txBody>
                  <a:tcPr/>
                </a:tc>
                <a:tc hMerge="1">
                  <a:txBody>
                    <a:bodyPr/>
                    <a:lstStyle/>
                    <a:p>
                      <a:endParaRPr lang="en-EE"/>
                    </a:p>
                  </a:txBody>
                  <a:tcPr/>
                </a:tc>
                <a:extLst>
                  <a:ext uri="{0D108BD9-81ED-4DB2-BD59-A6C34878D82A}">
                    <a16:rowId xmlns:a16="http://schemas.microsoft.com/office/drawing/2014/main" val="328821798"/>
                  </a:ext>
                </a:extLst>
              </a:tr>
              <a:tr h="656257">
                <a:tc>
                  <a:txBody>
                    <a:bodyPr/>
                    <a:lstStyle/>
                    <a:p>
                      <a:pPr fontAlgn="t"/>
                      <a:r>
                        <a:rPr lang="en-GB" sz="1000" b="1" dirty="0">
                          <a:effectLst/>
                        </a:rPr>
                        <a:t>B</a:t>
                      </a:r>
                      <a:r>
                        <a:rPr lang="en-GB" sz="1000" b="1" baseline="-25000" dirty="0">
                          <a:effectLst/>
                        </a:rPr>
                        <a:t>1</a:t>
                      </a:r>
                      <a:endParaRPr lang="en-GB" sz="1000" dirty="0">
                        <a:effectLst/>
                      </a:endParaRPr>
                    </a:p>
                  </a:txBody>
                  <a:tcPr marL="14084" marR="14084" marT="14084" marB="14084">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GB" sz="1000" dirty="0" err="1">
                          <a:effectLst/>
                        </a:rPr>
                        <a:t>tiamiin</a:t>
                      </a:r>
                      <a:endParaRPr lang="en-GB" sz="1000" dirty="0">
                        <a:effectLst/>
                      </a:endParaRPr>
                    </a:p>
                  </a:txBody>
                  <a:tcPr marL="14084" marR="14084" marT="14084" marB="14084">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GB" sz="1000" dirty="0" err="1">
                          <a:effectLst/>
                        </a:rPr>
                        <a:t>seemned</a:t>
                      </a:r>
                      <a:r>
                        <a:rPr lang="en-GB" sz="1000" dirty="0">
                          <a:effectLst/>
                        </a:rPr>
                        <a:t>, </a:t>
                      </a:r>
                      <a:r>
                        <a:rPr lang="en-GB" sz="1000" dirty="0" err="1">
                          <a:effectLst/>
                        </a:rPr>
                        <a:t>pähklid</a:t>
                      </a:r>
                      <a:r>
                        <a:rPr lang="en-GB" sz="1000" dirty="0">
                          <a:effectLst/>
                        </a:rPr>
                        <a:t>, </a:t>
                      </a:r>
                      <a:r>
                        <a:rPr lang="en-GB" sz="1000" dirty="0" err="1">
                          <a:effectLst/>
                        </a:rPr>
                        <a:t>nisuidud</a:t>
                      </a:r>
                      <a:r>
                        <a:rPr lang="en-GB" sz="1000" dirty="0">
                          <a:effectLst/>
                        </a:rPr>
                        <a:t>, </a:t>
                      </a:r>
                      <a:r>
                        <a:rPr lang="en-GB" sz="1000" dirty="0" err="1">
                          <a:effectLst/>
                        </a:rPr>
                        <a:t>pärm</a:t>
                      </a:r>
                      <a:r>
                        <a:rPr lang="en-GB" sz="1000" dirty="0">
                          <a:effectLst/>
                        </a:rPr>
                        <a:t>, </a:t>
                      </a:r>
                      <a:r>
                        <a:rPr lang="en-GB" sz="1000" dirty="0" err="1">
                          <a:effectLst/>
                        </a:rPr>
                        <a:t>sealiha</a:t>
                      </a:r>
                      <a:r>
                        <a:rPr lang="en-GB" sz="1000" dirty="0">
                          <a:effectLst/>
                        </a:rPr>
                        <a:t>, </a:t>
                      </a:r>
                      <a:r>
                        <a:rPr lang="en-GB" sz="1000" dirty="0" err="1">
                          <a:effectLst/>
                        </a:rPr>
                        <a:t>kaerahelbed</a:t>
                      </a:r>
                      <a:r>
                        <a:rPr lang="en-GB" sz="1000" dirty="0">
                          <a:effectLst/>
                        </a:rPr>
                        <a:t>, </a:t>
                      </a:r>
                      <a:r>
                        <a:rPr lang="en-GB" sz="1000" dirty="0" err="1">
                          <a:effectLst/>
                        </a:rPr>
                        <a:t>täisterapasta</a:t>
                      </a:r>
                      <a:r>
                        <a:rPr lang="en-GB" sz="1000" dirty="0">
                          <a:effectLst/>
                        </a:rPr>
                        <a:t>, </a:t>
                      </a:r>
                      <a:r>
                        <a:rPr lang="en-GB" sz="1000" dirty="0" err="1">
                          <a:effectLst/>
                        </a:rPr>
                        <a:t>leib</a:t>
                      </a:r>
                      <a:r>
                        <a:rPr lang="en-GB" sz="1000" dirty="0">
                          <a:effectLst/>
                        </a:rPr>
                        <a:t>, </a:t>
                      </a:r>
                      <a:r>
                        <a:rPr lang="en-GB" sz="1000" dirty="0" err="1">
                          <a:effectLst/>
                        </a:rPr>
                        <a:t>maapirn</a:t>
                      </a:r>
                      <a:r>
                        <a:rPr lang="en-GB" sz="1000" dirty="0">
                          <a:effectLst/>
                        </a:rPr>
                        <a:t>, </a:t>
                      </a:r>
                      <a:r>
                        <a:rPr lang="en-GB" sz="1000" dirty="0" err="1">
                          <a:effectLst/>
                        </a:rPr>
                        <a:t>astelpajumarjad</a:t>
                      </a:r>
                      <a:r>
                        <a:rPr lang="en-GB" sz="1000" dirty="0">
                          <a:effectLst/>
                        </a:rPr>
                        <a:t>, </a:t>
                      </a:r>
                      <a:r>
                        <a:rPr lang="en-GB" sz="1000" dirty="0" err="1">
                          <a:effectLst/>
                        </a:rPr>
                        <a:t>maks</a:t>
                      </a:r>
                      <a:r>
                        <a:rPr lang="en-GB" sz="1000" dirty="0">
                          <a:effectLst/>
                        </a:rPr>
                        <a:t>, </a:t>
                      </a:r>
                      <a:r>
                        <a:rPr lang="en-GB" sz="1000" dirty="0" err="1">
                          <a:effectLst/>
                        </a:rPr>
                        <a:t>kanafilee</a:t>
                      </a:r>
                      <a:r>
                        <a:rPr lang="en-GB" sz="1000" dirty="0">
                          <a:effectLst/>
                        </a:rPr>
                        <a:t>, </a:t>
                      </a:r>
                      <a:r>
                        <a:rPr lang="en-GB" sz="1000" dirty="0" err="1">
                          <a:effectLst/>
                        </a:rPr>
                        <a:t>täisterariis</a:t>
                      </a:r>
                      <a:r>
                        <a:rPr lang="en-GB" sz="1000" dirty="0">
                          <a:effectLst/>
                        </a:rPr>
                        <a:t>, </a:t>
                      </a:r>
                      <a:r>
                        <a:rPr lang="en-GB" sz="1000" dirty="0" err="1">
                          <a:effectLst/>
                        </a:rPr>
                        <a:t>lõhe</a:t>
                      </a:r>
                      <a:r>
                        <a:rPr lang="en-GB" sz="1000" dirty="0">
                          <a:effectLst/>
                        </a:rPr>
                        <a:t>, </a:t>
                      </a:r>
                      <a:r>
                        <a:rPr lang="en-GB" sz="1000" dirty="0" err="1">
                          <a:effectLst/>
                        </a:rPr>
                        <a:t>kaunviljad</a:t>
                      </a:r>
                      <a:r>
                        <a:rPr lang="en-GB" sz="1000" dirty="0">
                          <a:effectLst/>
                        </a:rPr>
                        <a:t>, </a:t>
                      </a:r>
                      <a:r>
                        <a:rPr lang="en-GB" sz="1000" dirty="0" err="1">
                          <a:effectLst/>
                        </a:rPr>
                        <a:t>kama</a:t>
                      </a:r>
                      <a:r>
                        <a:rPr lang="en-GB" sz="1000" dirty="0">
                          <a:effectLst/>
                        </a:rPr>
                        <a:t>, </a:t>
                      </a:r>
                      <a:r>
                        <a:rPr lang="en-GB" sz="1000" dirty="0" err="1">
                          <a:effectLst/>
                        </a:rPr>
                        <a:t>muna</a:t>
                      </a:r>
                      <a:endParaRPr lang="en-GB" sz="1000" dirty="0">
                        <a:effectLst/>
                      </a:endParaRPr>
                    </a:p>
                  </a:txBody>
                  <a:tcPr marL="14084" marR="14084" marT="14084" marB="14084">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360641409"/>
                  </a:ext>
                </a:extLst>
              </a:tr>
              <a:tr h="656257">
                <a:tc>
                  <a:txBody>
                    <a:bodyPr/>
                    <a:lstStyle/>
                    <a:p>
                      <a:pPr fontAlgn="t"/>
                      <a:r>
                        <a:rPr lang="en-GB" sz="1000" b="1">
                          <a:effectLst/>
                        </a:rPr>
                        <a:t>B</a:t>
                      </a:r>
                      <a:r>
                        <a:rPr lang="en-GB" sz="1000" b="1" baseline="-25000">
                          <a:effectLst/>
                        </a:rPr>
                        <a:t>₂</a:t>
                      </a:r>
                      <a:endParaRPr lang="en-GB" sz="1000">
                        <a:effectLst/>
                      </a:endParaRPr>
                    </a:p>
                  </a:txBody>
                  <a:tcPr marL="14084" marR="14084" marT="14084" marB="14084">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GB" sz="1000" dirty="0" err="1">
                          <a:effectLst/>
                        </a:rPr>
                        <a:t>riboflaviin</a:t>
                      </a:r>
                      <a:endParaRPr lang="en-GB" sz="1000" dirty="0">
                        <a:effectLst/>
                      </a:endParaRPr>
                    </a:p>
                  </a:txBody>
                  <a:tcPr marL="14084" marR="14084" marT="14084" marB="14084">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GB" sz="1000">
                          <a:effectLst/>
                        </a:rPr>
                        <a:t>maks, pärm, mandlid, muna, lehtkapsas, juust, spinat, leib, brokoli, kuivatatud aprikoosid-ploomid, räim, avokaado, sealiha, kaunviljad, kalkun, pähklid, seemned,</a:t>
                      </a:r>
                    </a:p>
                  </a:txBody>
                  <a:tcPr marL="14084" marR="14084" marT="14084" marB="14084">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99205701"/>
                  </a:ext>
                </a:extLst>
              </a:tr>
              <a:tr h="467083">
                <a:tc>
                  <a:txBody>
                    <a:bodyPr/>
                    <a:lstStyle/>
                    <a:p>
                      <a:pPr fontAlgn="t"/>
                      <a:r>
                        <a:rPr lang="en-GB" sz="1000" b="1">
                          <a:effectLst/>
                        </a:rPr>
                        <a:t>PP, B</a:t>
                      </a:r>
                      <a:r>
                        <a:rPr lang="en-GB" sz="1000" b="1" baseline="-25000">
                          <a:effectLst/>
                        </a:rPr>
                        <a:t>3</a:t>
                      </a:r>
                      <a:endParaRPr lang="en-GB" sz="1000">
                        <a:effectLst/>
                      </a:endParaRPr>
                    </a:p>
                  </a:txBody>
                  <a:tcPr marL="14084" marR="14084" marT="14084" marB="14084">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GB" sz="1000" dirty="0" err="1">
                          <a:effectLst/>
                        </a:rPr>
                        <a:t>niatsiin</a:t>
                      </a:r>
                      <a:r>
                        <a:rPr lang="en-GB" sz="1000" dirty="0">
                          <a:effectLst/>
                        </a:rPr>
                        <a:t>, </a:t>
                      </a:r>
                      <a:r>
                        <a:rPr lang="en-GB" sz="1000" dirty="0" err="1">
                          <a:effectLst/>
                        </a:rPr>
                        <a:t>nikotiinhape</a:t>
                      </a:r>
                      <a:r>
                        <a:rPr lang="en-GB" sz="1000" dirty="0">
                          <a:effectLst/>
                        </a:rPr>
                        <a:t>, </a:t>
                      </a:r>
                      <a:r>
                        <a:rPr lang="en-GB" sz="1000" dirty="0" err="1">
                          <a:effectLst/>
                        </a:rPr>
                        <a:t>nikotiinamiid</a:t>
                      </a:r>
                      <a:endParaRPr lang="en-GB" sz="1000" dirty="0">
                        <a:effectLst/>
                      </a:endParaRPr>
                    </a:p>
                  </a:txBody>
                  <a:tcPr marL="14084" marR="14084" marT="14084" marB="14084">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GB" sz="1000">
                          <a:effectLst/>
                        </a:rPr>
                        <a:t>pähklid, seemned, maks, linnuliha, pärm, sea- ja veiseliha, kamajahu, muna, täisterariis, kala, kohupiim, kodujuust</a:t>
                      </a:r>
                    </a:p>
                  </a:txBody>
                  <a:tcPr marL="14084" marR="14084" marT="14084" marB="14084">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71845746"/>
                  </a:ext>
                </a:extLst>
              </a:tr>
              <a:tr h="320424">
                <a:tc>
                  <a:txBody>
                    <a:bodyPr/>
                    <a:lstStyle/>
                    <a:p>
                      <a:pPr fontAlgn="t"/>
                      <a:r>
                        <a:rPr lang="en-GB" sz="1000" b="1">
                          <a:effectLst/>
                        </a:rPr>
                        <a:t>B</a:t>
                      </a:r>
                      <a:r>
                        <a:rPr lang="en-GB" sz="1000" b="1" baseline="-25000">
                          <a:effectLst/>
                        </a:rPr>
                        <a:t>5</a:t>
                      </a:r>
                      <a:endParaRPr lang="en-GB" sz="1000">
                        <a:effectLst/>
                      </a:endParaRPr>
                    </a:p>
                  </a:txBody>
                  <a:tcPr marL="14084" marR="14084" marT="14084" marB="14084">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GB" sz="1000">
                          <a:effectLst/>
                        </a:rPr>
                        <a:t>pantoteenhape</a:t>
                      </a:r>
                    </a:p>
                  </a:txBody>
                  <a:tcPr marL="14084" marR="14084" marT="14084" marB="14084">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GB" sz="1000" dirty="0" err="1">
                          <a:effectLst/>
                        </a:rPr>
                        <a:t>maks</a:t>
                      </a:r>
                      <a:r>
                        <a:rPr lang="en-GB" sz="1000" dirty="0">
                          <a:effectLst/>
                        </a:rPr>
                        <a:t>, </a:t>
                      </a:r>
                      <a:r>
                        <a:rPr lang="en-GB" sz="1000" dirty="0" err="1">
                          <a:effectLst/>
                        </a:rPr>
                        <a:t>pärm</a:t>
                      </a:r>
                      <a:r>
                        <a:rPr lang="en-GB" sz="1000" dirty="0">
                          <a:effectLst/>
                        </a:rPr>
                        <a:t>, </a:t>
                      </a:r>
                      <a:r>
                        <a:rPr lang="en-GB" sz="1000" dirty="0" err="1">
                          <a:effectLst/>
                        </a:rPr>
                        <a:t>pähklid</a:t>
                      </a:r>
                      <a:r>
                        <a:rPr lang="en-GB" sz="1000" dirty="0">
                          <a:effectLst/>
                        </a:rPr>
                        <a:t>, kala, </a:t>
                      </a:r>
                      <a:r>
                        <a:rPr lang="en-GB" sz="1000" dirty="0" err="1">
                          <a:effectLst/>
                        </a:rPr>
                        <a:t>kaunviljad</a:t>
                      </a:r>
                      <a:r>
                        <a:rPr lang="en-GB" sz="1000" dirty="0">
                          <a:effectLst/>
                        </a:rPr>
                        <a:t>, </a:t>
                      </a:r>
                      <a:r>
                        <a:rPr lang="en-GB" sz="1000" dirty="0" err="1">
                          <a:effectLst/>
                        </a:rPr>
                        <a:t>seened</a:t>
                      </a:r>
                      <a:r>
                        <a:rPr lang="en-GB" sz="1000" dirty="0">
                          <a:effectLst/>
                        </a:rPr>
                        <a:t>, </a:t>
                      </a:r>
                      <a:r>
                        <a:rPr lang="en-GB" sz="1000" dirty="0" err="1">
                          <a:effectLst/>
                        </a:rPr>
                        <a:t>munad</a:t>
                      </a:r>
                      <a:r>
                        <a:rPr lang="en-GB" sz="1000" dirty="0">
                          <a:effectLst/>
                        </a:rPr>
                        <a:t>, </a:t>
                      </a:r>
                      <a:r>
                        <a:rPr lang="en-GB" sz="1000" dirty="0" err="1">
                          <a:effectLst/>
                        </a:rPr>
                        <a:t>linnuliha</a:t>
                      </a:r>
                      <a:endParaRPr lang="en-GB" sz="1000" dirty="0">
                        <a:effectLst/>
                      </a:endParaRPr>
                    </a:p>
                  </a:txBody>
                  <a:tcPr marL="14084" marR="14084" marT="14084" marB="14084">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4028640671"/>
                  </a:ext>
                </a:extLst>
              </a:tr>
              <a:tr h="587616">
                <a:tc>
                  <a:txBody>
                    <a:bodyPr/>
                    <a:lstStyle/>
                    <a:p>
                      <a:pPr fontAlgn="t"/>
                      <a:r>
                        <a:rPr lang="en-GB" sz="1000" b="1">
                          <a:effectLst/>
                        </a:rPr>
                        <a:t>B</a:t>
                      </a:r>
                      <a:r>
                        <a:rPr lang="en-GB" sz="1000" b="1" baseline="-25000">
                          <a:effectLst/>
                        </a:rPr>
                        <a:t>6</a:t>
                      </a:r>
                      <a:endParaRPr lang="en-GB" sz="1000">
                        <a:effectLst/>
                      </a:endParaRPr>
                    </a:p>
                  </a:txBody>
                  <a:tcPr marL="14084" marR="14084" marT="14084" marB="14084">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GB" sz="1000" dirty="0" err="1">
                          <a:effectLst/>
                        </a:rPr>
                        <a:t>püridoksiin</a:t>
                      </a:r>
                      <a:endParaRPr lang="en-GB" sz="1000" dirty="0">
                        <a:effectLst/>
                      </a:endParaRPr>
                    </a:p>
                  </a:txBody>
                  <a:tcPr marL="14084" marR="14084" marT="14084" marB="14084">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GB" sz="1000" dirty="0" err="1">
                          <a:effectLst/>
                        </a:rPr>
                        <a:t>maks</a:t>
                      </a:r>
                      <a:r>
                        <a:rPr lang="en-GB" sz="1000" dirty="0">
                          <a:effectLst/>
                        </a:rPr>
                        <a:t>, </a:t>
                      </a:r>
                      <a:r>
                        <a:rPr lang="en-GB" sz="1000" dirty="0" err="1">
                          <a:effectLst/>
                        </a:rPr>
                        <a:t>pähklid</a:t>
                      </a:r>
                      <a:r>
                        <a:rPr lang="en-GB" sz="1000" dirty="0">
                          <a:effectLst/>
                        </a:rPr>
                        <a:t>, </a:t>
                      </a:r>
                      <a:r>
                        <a:rPr lang="en-GB" sz="1000" dirty="0" err="1">
                          <a:effectLst/>
                        </a:rPr>
                        <a:t>linnuliha</a:t>
                      </a:r>
                      <a:r>
                        <a:rPr lang="en-GB" sz="1000" dirty="0">
                          <a:effectLst/>
                        </a:rPr>
                        <a:t>, kala, </a:t>
                      </a:r>
                      <a:r>
                        <a:rPr lang="en-GB" sz="1000" dirty="0" err="1">
                          <a:effectLst/>
                        </a:rPr>
                        <a:t>pärm</a:t>
                      </a:r>
                      <a:r>
                        <a:rPr lang="en-GB" sz="1000" dirty="0">
                          <a:effectLst/>
                        </a:rPr>
                        <a:t>, </a:t>
                      </a:r>
                      <a:r>
                        <a:rPr lang="en-GB" sz="1000" dirty="0" err="1">
                          <a:effectLst/>
                        </a:rPr>
                        <a:t>avokaado</a:t>
                      </a:r>
                      <a:r>
                        <a:rPr lang="en-GB" sz="1000" dirty="0">
                          <a:effectLst/>
                        </a:rPr>
                        <a:t>, </a:t>
                      </a:r>
                      <a:r>
                        <a:rPr lang="en-GB" sz="1000" dirty="0" err="1">
                          <a:effectLst/>
                        </a:rPr>
                        <a:t>brokoli</a:t>
                      </a:r>
                      <a:r>
                        <a:rPr lang="en-GB" sz="1000" dirty="0">
                          <a:effectLst/>
                        </a:rPr>
                        <a:t>, paprika, </a:t>
                      </a:r>
                      <a:r>
                        <a:rPr lang="en-GB" sz="1000" dirty="0" err="1">
                          <a:effectLst/>
                        </a:rPr>
                        <a:t>banaan</a:t>
                      </a:r>
                      <a:r>
                        <a:rPr lang="en-GB" sz="1000" dirty="0">
                          <a:effectLst/>
                        </a:rPr>
                        <a:t>, sea- </a:t>
                      </a:r>
                      <a:r>
                        <a:rPr lang="en-GB" sz="1000" dirty="0" err="1">
                          <a:effectLst/>
                        </a:rPr>
                        <a:t>ja</a:t>
                      </a:r>
                      <a:r>
                        <a:rPr lang="en-GB" sz="1000" dirty="0">
                          <a:effectLst/>
                        </a:rPr>
                        <a:t> </a:t>
                      </a:r>
                      <a:r>
                        <a:rPr lang="en-GB" sz="1000" dirty="0" err="1">
                          <a:effectLst/>
                        </a:rPr>
                        <a:t>veiseliha</a:t>
                      </a:r>
                      <a:r>
                        <a:rPr lang="en-GB" sz="1000" dirty="0">
                          <a:effectLst/>
                        </a:rPr>
                        <a:t>, </a:t>
                      </a:r>
                      <a:r>
                        <a:rPr lang="en-GB" sz="1000" dirty="0" err="1">
                          <a:effectLst/>
                        </a:rPr>
                        <a:t>leib</a:t>
                      </a:r>
                      <a:r>
                        <a:rPr lang="en-GB" sz="1000" dirty="0">
                          <a:effectLst/>
                        </a:rPr>
                        <a:t>, </a:t>
                      </a:r>
                      <a:r>
                        <a:rPr lang="en-GB" sz="1000" dirty="0" err="1">
                          <a:effectLst/>
                        </a:rPr>
                        <a:t>seemned</a:t>
                      </a:r>
                      <a:r>
                        <a:rPr lang="en-GB" sz="1000" dirty="0">
                          <a:effectLst/>
                        </a:rPr>
                        <a:t>, </a:t>
                      </a:r>
                      <a:r>
                        <a:rPr lang="en-GB" sz="1000" dirty="0" err="1">
                          <a:effectLst/>
                        </a:rPr>
                        <a:t>munakollane</a:t>
                      </a:r>
                      <a:r>
                        <a:rPr lang="en-GB" sz="1000" dirty="0">
                          <a:effectLst/>
                        </a:rPr>
                        <a:t>, </a:t>
                      </a:r>
                      <a:r>
                        <a:rPr lang="en-GB" sz="1000" dirty="0" err="1">
                          <a:effectLst/>
                        </a:rPr>
                        <a:t>kaunviljad</a:t>
                      </a:r>
                      <a:endParaRPr lang="en-GB" sz="1000" dirty="0">
                        <a:effectLst/>
                      </a:endParaRPr>
                    </a:p>
                  </a:txBody>
                  <a:tcPr marL="14084" marR="14084" marT="14084" marB="14084">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715308896"/>
                  </a:ext>
                </a:extLst>
              </a:tr>
              <a:tr h="320424">
                <a:tc>
                  <a:txBody>
                    <a:bodyPr/>
                    <a:lstStyle/>
                    <a:p>
                      <a:pPr fontAlgn="t"/>
                      <a:r>
                        <a:rPr lang="en-GB" sz="1000" b="1">
                          <a:effectLst/>
                        </a:rPr>
                        <a:t>B</a:t>
                      </a:r>
                      <a:r>
                        <a:rPr lang="en-GB" sz="1000" b="1" baseline="-25000">
                          <a:effectLst/>
                        </a:rPr>
                        <a:t>7</a:t>
                      </a:r>
                      <a:endParaRPr lang="en-GB" sz="1000">
                        <a:effectLst/>
                      </a:endParaRPr>
                    </a:p>
                  </a:txBody>
                  <a:tcPr marL="14084" marR="14084" marT="14084" marB="14084">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GB" sz="1000" dirty="0" err="1">
                          <a:effectLst/>
                        </a:rPr>
                        <a:t>Biotiin</a:t>
                      </a:r>
                      <a:r>
                        <a:rPr lang="en-GB" sz="1000" dirty="0">
                          <a:effectLst/>
                        </a:rPr>
                        <a:t> – </a:t>
                      </a:r>
                      <a:r>
                        <a:rPr lang="en-GB" sz="1000" dirty="0" err="1">
                          <a:effectLst/>
                        </a:rPr>
                        <a:t>juuksed</a:t>
                      </a:r>
                      <a:r>
                        <a:rPr lang="en-GB" sz="1000" dirty="0">
                          <a:effectLst/>
                        </a:rPr>
                        <a:t> </a:t>
                      </a:r>
                      <a:r>
                        <a:rPr lang="en-GB" sz="1000" dirty="0" err="1">
                          <a:effectLst/>
                        </a:rPr>
                        <a:t>küüned</a:t>
                      </a:r>
                      <a:r>
                        <a:rPr lang="en-GB" sz="1000" dirty="0">
                          <a:effectLst/>
                        </a:rPr>
                        <a:t> </a:t>
                      </a:r>
                      <a:r>
                        <a:rPr lang="en-GB" sz="1000" dirty="0" err="1">
                          <a:effectLst/>
                        </a:rPr>
                        <a:t>nahk</a:t>
                      </a:r>
                      <a:r>
                        <a:rPr lang="en-GB" sz="1000" dirty="0">
                          <a:effectLst/>
                        </a:rPr>
                        <a:t> </a:t>
                      </a:r>
                      <a:r>
                        <a:rPr lang="en-GB" sz="1000" dirty="0" err="1">
                          <a:effectLst/>
                        </a:rPr>
                        <a:t>tervis</a:t>
                      </a:r>
                      <a:endParaRPr lang="en-GB" sz="1000" dirty="0">
                        <a:effectLst/>
                      </a:endParaRPr>
                    </a:p>
                  </a:txBody>
                  <a:tcPr marL="14084" marR="14084" marT="14084" marB="14084">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GB" sz="1000">
                          <a:effectLst/>
                        </a:rPr>
                        <a:t>maks, pähklid, pärm, muna, lehtkapsas, kamajahu, kaerahelbed, seened</a:t>
                      </a:r>
                    </a:p>
                  </a:txBody>
                  <a:tcPr marL="14084" marR="14084" marT="14084" marB="14084">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444743854"/>
                  </a:ext>
                </a:extLst>
              </a:tr>
              <a:tr h="656257">
                <a:tc>
                  <a:txBody>
                    <a:bodyPr/>
                    <a:lstStyle/>
                    <a:p>
                      <a:pPr fontAlgn="t"/>
                      <a:r>
                        <a:rPr lang="en-GB" sz="1000" b="1">
                          <a:effectLst/>
                        </a:rPr>
                        <a:t>B</a:t>
                      </a:r>
                      <a:r>
                        <a:rPr lang="en-GB" sz="1000" b="1" baseline="-25000">
                          <a:effectLst/>
                        </a:rPr>
                        <a:t>9</a:t>
                      </a:r>
                      <a:endParaRPr lang="en-GB" sz="1000">
                        <a:effectLst/>
                      </a:endParaRPr>
                    </a:p>
                  </a:txBody>
                  <a:tcPr marL="14084" marR="14084" marT="14084" marB="14084">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GB" sz="1000">
                          <a:effectLst/>
                        </a:rPr>
                        <a:t>folaadid, foolhape,</a:t>
                      </a:r>
                    </a:p>
                  </a:txBody>
                  <a:tcPr marL="14084" marR="14084" marT="14084" marB="14084">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GB" sz="1000" dirty="0" err="1">
                          <a:effectLst/>
                        </a:rPr>
                        <a:t>pärm</a:t>
                      </a:r>
                      <a:r>
                        <a:rPr lang="en-GB" sz="1000" dirty="0">
                          <a:effectLst/>
                        </a:rPr>
                        <a:t>, </a:t>
                      </a:r>
                      <a:r>
                        <a:rPr lang="en-GB" sz="1000" dirty="0" err="1">
                          <a:effectLst/>
                        </a:rPr>
                        <a:t>maks</a:t>
                      </a:r>
                      <a:r>
                        <a:rPr lang="en-GB" sz="1000" dirty="0">
                          <a:effectLst/>
                        </a:rPr>
                        <a:t>, </a:t>
                      </a:r>
                      <a:r>
                        <a:rPr lang="en-GB" sz="1000" dirty="0" err="1">
                          <a:effectLst/>
                        </a:rPr>
                        <a:t>kaunviljad</a:t>
                      </a:r>
                      <a:r>
                        <a:rPr lang="en-GB" sz="1000" dirty="0">
                          <a:effectLst/>
                        </a:rPr>
                        <a:t>, </a:t>
                      </a:r>
                      <a:r>
                        <a:rPr lang="en-GB" sz="1000" dirty="0" err="1">
                          <a:effectLst/>
                        </a:rPr>
                        <a:t>brokoli</a:t>
                      </a:r>
                      <a:r>
                        <a:rPr lang="en-GB" sz="1000" dirty="0">
                          <a:effectLst/>
                        </a:rPr>
                        <a:t>, </a:t>
                      </a:r>
                      <a:r>
                        <a:rPr lang="en-GB" sz="1000" dirty="0" err="1">
                          <a:effectLst/>
                        </a:rPr>
                        <a:t>lehtkapsas</a:t>
                      </a:r>
                      <a:r>
                        <a:rPr lang="en-GB" sz="1000" dirty="0">
                          <a:effectLst/>
                        </a:rPr>
                        <a:t>, </a:t>
                      </a:r>
                      <a:r>
                        <a:rPr lang="en-GB" sz="1000" dirty="0" err="1">
                          <a:effectLst/>
                        </a:rPr>
                        <a:t>spinat</a:t>
                      </a:r>
                      <a:r>
                        <a:rPr lang="en-GB" sz="1000" dirty="0">
                          <a:effectLst/>
                        </a:rPr>
                        <a:t>, </a:t>
                      </a:r>
                      <a:r>
                        <a:rPr lang="en-GB" sz="1000" dirty="0" err="1">
                          <a:effectLst/>
                        </a:rPr>
                        <a:t>pähklid</a:t>
                      </a:r>
                      <a:r>
                        <a:rPr lang="en-GB" sz="1000" dirty="0">
                          <a:effectLst/>
                        </a:rPr>
                        <a:t>, </a:t>
                      </a:r>
                      <a:r>
                        <a:rPr lang="en-GB" sz="1000" dirty="0" err="1">
                          <a:effectLst/>
                        </a:rPr>
                        <a:t>seemned</a:t>
                      </a:r>
                      <a:r>
                        <a:rPr lang="en-GB" sz="1000" dirty="0">
                          <a:effectLst/>
                        </a:rPr>
                        <a:t>, </a:t>
                      </a:r>
                      <a:r>
                        <a:rPr lang="en-GB" sz="1000" dirty="0" err="1">
                          <a:effectLst/>
                        </a:rPr>
                        <a:t>peet</a:t>
                      </a:r>
                      <a:r>
                        <a:rPr lang="en-GB" sz="1000" dirty="0">
                          <a:effectLst/>
                        </a:rPr>
                        <a:t>, </a:t>
                      </a:r>
                      <a:r>
                        <a:rPr lang="en-GB" sz="1000" dirty="0" err="1">
                          <a:effectLst/>
                        </a:rPr>
                        <a:t>nuikapsas</a:t>
                      </a:r>
                      <a:r>
                        <a:rPr lang="en-GB" sz="1000" dirty="0">
                          <a:effectLst/>
                        </a:rPr>
                        <a:t>, </a:t>
                      </a:r>
                      <a:r>
                        <a:rPr lang="en-GB" sz="1000" dirty="0" err="1">
                          <a:effectLst/>
                        </a:rPr>
                        <a:t>rohelised</a:t>
                      </a:r>
                      <a:r>
                        <a:rPr lang="en-GB" sz="1000" dirty="0">
                          <a:effectLst/>
                        </a:rPr>
                        <a:t> </a:t>
                      </a:r>
                      <a:r>
                        <a:rPr lang="en-GB" sz="1000" dirty="0" err="1">
                          <a:effectLst/>
                        </a:rPr>
                        <a:t>taimeosad</a:t>
                      </a:r>
                      <a:r>
                        <a:rPr lang="en-GB" sz="1000" dirty="0">
                          <a:effectLst/>
                        </a:rPr>
                        <a:t>, </a:t>
                      </a:r>
                      <a:r>
                        <a:rPr lang="en-GB" sz="1000" dirty="0" err="1">
                          <a:effectLst/>
                        </a:rPr>
                        <a:t>muna</a:t>
                      </a:r>
                      <a:r>
                        <a:rPr lang="en-GB" sz="1000" dirty="0">
                          <a:effectLst/>
                        </a:rPr>
                        <a:t>, </a:t>
                      </a:r>
                      <a:r>
                        <a:rPr lang="en-GB" sz="1000" dirty="0" err="1">
                          <a:effectLst/>
                        </a:rPr>
                        <a:t>leib</a:t>
                      </a:r>
                      <a:r>
                        <a:rPr lang="en-GB" sz="1000" dirty="0">
                          <a:effectLst/>
                        </a:rPr>
                        <a:t>, paprika, </a:t>
                      </a:r>
                      <a:r>
                        <a:rPr lang="en-GB" sz="1000" dirty="0" err="1">
                          <a:effectLst/>
                        </a:rPr>
                        <a:t>kaalikas</a:t>
                      </a:r>
                      <a:r>
                        <a:rPr lang="en-GB" sz="1000" dirty="0">
                          <a:effectLst/>
                        </a:rPr>
                        <a:t>, </a:t>
                      </a:r>
                      <a:r>
                        <a:rPr lang="en-GB" sz="1000" dirty="0" err="1">
                          <a:effectLst/>
                        </a:rPr>
                        <a:t>kamajahu</a:t>
                      </a:r>
                      <a:r>
                        <a:rPr lang="en-GB" sz="1000" dirty="0">
                          <a:effectLst/>
                        </a:rPr>
                        <a:t>, </a:t>
                      </a:r>
                      <a:r>
                        <a:rPr lang="en-GB" sz="1000" dirty="0" err="1">
                          <a:effectLst/>
                        </a:rPr>
                        <a:t>lillkapsas</a:t>
                      </a:r>
                      <a:r>
                        <a:rPr lang="en-GB" sz="1000" dirty="0">
                          <a:effectLst/>
                        </a:rPr>
                        <a:t>, </a:t>
                      </a:r>
                      <a:r>
                        <a:rPr lang="en-GB" sz="1000" dirty="0" err="1">
                          <a:effectLst/>
                        </a:rPr>
                        <a:t>redis</a:t>
                      </a:r>
                      <a:r>
                        <a:rPr lang="en-GB" sz="1000" dirty="0">
                          <a:effectLst/>
                        </a:rPr>
                        <a:t>, </a:t>
                      </a:r>
                      <a:r>
                        <a:rPr lang="en-GB" sz="1000" dirty="0" err="1">
                          <a:effectLst/>
                        </a:rPr>
                        <a:t>maasikad</a:t>
                      </a:r>
                      <a:endParaRPr lang="en-GB" sz="1000" dirty="0">
                        <a:effectLst/>
                      </a:endParaRPr>
                    </a:p>
                  </a:txBody>
                  <a:tcPr marL="14084" marR="14084" marT="14084" marB="14084">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218034017"/>
                  </a:ext>
                </a:extLst>
              </a:tr>
              <a:tr h="320424">
                <a:tc>
                  <a:txBody>
                    <a:bodyPr/>
                    <a:lstStyle/>
                    <a:p>
                      <a:pPr fontAlgn="t"/>
                      <a:r>
                        <a:rPr lang="en-GB" sz="1000" b="1">
                          <a:effectLst/>
                        </a:rPr>
                        <a:t>B</a:t>
                      </a:r>
                      <a:r>
                        <a:rPr lang="en-GB" sz="1000" b="1" baseline="-25000">
                          <a:effectLst/>
                        </a:rPr>
                        <a:t>12</a:t>
                      </a:r>
                      <a:endParaRPr lang="en-GB" sz="1000">
                        <a:effectLst/>
                      </a:endParaRPr>
                    </a:p>
                  </a:txBody>
                  <a:tcPr marL="14084" marR="14084" marT="14084" marB="14084">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GB" sz="1000">
                          <a:effectLst/>
                        </a:rPr>
                        <a:t>kobalamiin</a:t>
                      </a:r>
                    </a:p>
                  </a:txBody>
                  <a:tcPr marL="14084" marR="14084" marT="14084" marB="14084">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GB" sz="1000" dirty="0" err="1">
                          <a:effectLst/>
                        </a:rPr>
                        <a:t>maks</a:t>
                      </a:r>
                      <a:r>
                        <a:rPr lang="en-GB" sz="1000" dirty="0">
                          <a:effectLst/>
                        </a:rPr>
                        <a:t>, </a:t>
                      </a:r>
                      <a:r>
                        <a:rPr lang="en-GB" sz="1000" dirty="0" err="1">
                          <a:effectLst/>
                        </a:rPr>
                        <a:t>veiseliha</a:t>
                      </a:r>
                      <a:r>
                        <a:rPr lang="en-GB" sz="1000" dirty="0">
                          <a:effectLst/>
                        </a:rPr>
                        <a:t>, </a:t>
                      </a:r>
                      <a:r>
                        <a:rPr lang="en-GB" sz="1000" dirty="0" err="1">
                          <a:effectLst/>
                        </a:rPr>
                        <a:t>linnuliha</a:t>
                      </a:r>
                      <a:r>
                        <a:rPr lang="en-GB" sz="1000" dirty="0">
                          <a:effectLst/>
                        </a:rPr>
                        <a:t>, </a:t>
                      </a:r>
                      <a:r>
                        <a:rPr lang="en-GB" sz="1000" dirty="0" err="1">
                          <a:effectLst/>
                        </a:rPr>
                        <a:t>muna</a:t>
                      </a:r>
                      <a:r>
                        <a:rPr lang="en-GB" sz="1000" dirty="0">
                          <a:effectLst/>
                        </a:rPr>
                        <a:t>, kala, </a:t>
                      </a:r>
                      <a:r>
                        <a:rPr lang="en-GB" sz="1000" dirty="0" err="1">
                          <a:effectLst/>
                        </a:rPr>
                        <a:t>juust</a:t>
                      </a:r>
                      <a:r>
                        <a:rPr lang="en-GB" sz="1000" dirty="0">
                          <a:effectLst/>
                        </a:rPr>
                        <a:t>, </a:t>
                      </a:r>
                      <a:r>
                        <a:rPr lang="en-GB" sz="1000" dirty="0" err="1">
                          <a:effectLst/>
                        </a:rPr>
                        <a:t>sealiha</a:t>
                      </a:r>
                      <a:r>
                        <a:rPr lang="en-GB" sz="1000" dirty="0">
                          <a:effectLst/>
                        </a:rPr>
                        <a:t>, </a:t>
                      </a:r>
                      <a:r>
                        <a:rPr lang="en-GB" sz="1000" dirty="0" err="1">
                          <a:effectLst/>
                        </a:rPr>
                        <a:t>piim</a:t>
                      </a:r>
                      <a:r>
                        <a:rPr lang="en-GB" sz="1000" dirty="0">
                          <a:effectLst/>
                        </a:rPr>
                        <a:t>, </a:t>
                      </a:r>
                      <a:r>
                        <a:rPr lang="en-GB" sz="1000" dirty="0" err="1">
                          <a:effectLst/>
                        </a:rPr>
                        <a:t>kohupiim</a:t>
                      </a:r>
                      <a:r>
                        <a:rPr lang="en-GB" sz="1000" dirty="0">
                          <a:effectLst/>
                        </a:rPr>
                        <a:t>, </a:t>
                      </a:r>
                      <a:r>
                        <a:rPr lang="en-GB" sz="1000" dirty="0" err="1">
                          <a:effectLst/>
                        </a:rPr>
                        <a:t>jogurt</a:t>
                      </a:r>
                      <a:endParaRPr lang="en-GB" sz="1000" dirty="0">
                        <a:effectLst/>
                      </a:endParaRPr>
                    </a:p>
                  </a:txBody>
                  <a:tcPr marL="14084" marR="14084" marT="14084" marB="14084">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593050642"/>
                  </a:ext>
                </a:extLst>
              </a:tr>
              <a:tr h="782830">
                <a:tc>
                  <a:txBody>
                    <a:bodyPr/>
                    <a:lstStyle/>
                    <a:p>
                      <a:pPr fontAlgn="t"/>
                      <a:r>
                        <a:rPr lang="en-GB" sz="1000" b="1" dirty="0">
                          <a:effectLst/>
                        </a:rPr>
                        <a:t>C</a:t>
                      </a:r>
                      <a:endParaRPr lang="en-GB" sz="1000" dirty="0">
                        <a:effectLst/>
                      </a:endParaRPr>
                    </a:p>
                  </a:txBody>
                  <a:tcPr marL="14084" marR="14084" marT="14084" marB="14084">
                    <a:lnL>
                      <a:noFill/>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GB" sz="1000">
                          <a:effectLst/>
                        </a:rPr>
                        <a:t>askorbiinhape</a:t>
                      </a:r>
                    </a:p>
                  </a:txBody>
                  <a:tcPr marL="14084" marR="14084" marT="14084" marB="14084">
                    <a:lnL w="9525" cap="flat" cmpd="sng" algn="ctr">
                      <a:solidFill>
                        <a:srgbClr val="F0F0F0"/>
                      </a:solidFill>
                      <a:prstDash val="solid"/>
                      <a:round/>
                      <a:headEnd type="none" w="med" len="med"/>
                      <a:tailEnd type="none" w="med" len="med"/>
                    </a:lnL>
                    <a:lnR w="9525" cap="flat" cmpd="sng" algn="ctr">
                      <a:solidFill>
                        <a:srgbClr val="F0F0F0"/>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GB" sz="1000" dirty="0" err="1">
                          <a:effectLst/>
                        </a:rPr>
                        <a:t>puu</a:t>
                      </a:r>
                      <a:r>
                        <a:rPr lang="en-GB" sz="1000" dirty="0">
                          <a:effectLst/>
                        </a:rPr>
                        <a:t>- </a:t>
                      </a:r>
                      <a:r>
                        <a:rPr lang="en-GB" sz="1000" dirty="0" err="1">
                          <a:effectLst/>
                        </a:rPr>
                        <a:t>ja</a:t>
                      </a:r>
                      <a:r>
                        <a:rPr lang="en-GB" sz="1000" dirty="0">
                          <a:effectLst/>
                        </a:rPr>
                        <a:t> </a:t>
                      </a:r>
                      <a:r>
                        <a:rPr lang="en-GB" sz="1000" dirty="0" err="1">
                          <a:effectLst/>
                        </a:rPr>
                        <a:t>köögiviljad</a:t>
                      </a:r>
                      <a:r>
                        <a:rPr lang="en-GB" sz="1000" dirty="0">
                          <a:effectLst/>
                        </a:rPr>
                        <a:t>, </a:t>
                      </a:r>
                      <a:r>
                        <a:rPr lang="en-GB" sz="1000" dirty="0" err="1">
                          <a:effectLst/>
                        </a:rPr>
                        <a:t>marjad</a:t>
                      </a:r>
                      <a:r>
                        <a:rPr lang="en-GB" sz="1000" dirty="0">
                          <a:effectLst/>
                        </a:rPr>
                        <a:t>, </a:t>
                      </a:r>
                      <a:r>
                        <a:rPr lang="en-GB" sz="1000" dirty="0" err="1">
                          <a:effectLst/>
                        </a:rPr>
                        <a:t>mahl</a:t>
                      </a:r>
                      <a:r>
                        <a:rPr lang="en-GB" sz="1000" dirty="0">
                          <a:effectLst/>
                        </a:rPr>
                        <a:t> – </a:t>
                      </a:r>
                      <a:r>
                        <a:rPr lang="en-GB" sz="1000" dirty="0" err="1">
                          <a:effectLst/>
                        </a:rPr>
                        <a:t>kibuvits</a:t>
                      </a:r>
                      <a:r>
                        <a:rPr lang="en-GB" sz="1000" dirty="0">
                          <a:effectLst/>
                        </a:rPr>
                        <a:t>, </a:t>
                      </a:r>
                      <a:r>
                        <a:rPr lang="en-GB" sz="1000" dirty="0" err="1">
                          <a:effectLst/>
                        </a:rPr>
                        <a:t>astelpaju</a:t>
                      </a:r>
                      <a:r>
                        <a:rPr lang="en-GB" sz="1000" dirty="0">
                          <a:effectLst/>
                        </a:rPr>
                        <a:t>, paprika, </a:t>
                      </a:r>
                      <a:r>
                        <a:rPr lang="en-GB" sz="1000" dirty="0" err="1">
                          <a:effectLst/>
                        </a:rPr>
                        <a:t>mustad</a:t>
                      </a:r>
                      <a:r>
                        <a:rPr lang="en-GB" sz="1000" dirty="0">
                          <a:effectLst/>
                        </a:rPr>
                        <a:t> </a:t>
                      </a:r>
                      <a:r>
                        <a:rPr lang="en-GB" sz="1000" dirty="0" err="1">
                          <a:effectLst/>
                        </a:rPr>
                        <a:t>sõstrad</a:t>
                      </a:r>
                      <a:r>
                        <a:rPr lang="en-GB" sz="1000" dirty="0">
                          <a:effectLst/>
                        </a:rPr>
                        <a:t>, </a:t>
                      </a:r>
                      <a:r>
                        <a:rPr lang="en-GB" sz="1000" dirty="0" err="1">
                          <a:effectLst/>
                        </a:rPr>
                        <a:t>murakad</a:t>
                      </a:r>
                      <a:r>
                        <a:rPr lang="en-GB" sz="1000" dirty="0">
                          <a:effectLst/>
                        </a:rPr>
                        <a:t>, </a:t>
                      </a:r>
                      <a:r>
                        <a:rPr lang="en-GB" sz="1000" dirty="0" err="1">
                          <a:effectLst/>
                        </a:rPr>
                        <a:t>maasikad</a:t>
                      </a:r>
                      <a:r>
                        <a:rPr lang="en-GB" sz="1000" dirty="0">
                          <a:effectLst/>
                        </a:rPr>
                        <a:t>, </a:t>
                      </a:r>
                      <a:r>
                        <a:rPr lang="en-GB" sz="1000" dirty="0" err="1">
                          <a:effectLst/>
                        </a:rPr>
                        <a:t>tsitruselised</a:t>
                      </a:r>
                      <a:r>
                        <a:rPr lang="en-GB" sz="1000" dirty="0">
                          <a:effectLst/>
                        </a:rPr>
                        <a:t>, </a:t>
                      </a:r>
                      <a:r>
                        <a:rPr lang="en-GB" sz="1000" dirty="0" err="1">
                          <a:effectLst/>
                        </a:rPr>
                        <a:t>punased</a:t>
                      </a:r>
                      <a:r>
                        <a:rPr lang="en-GB" sz="1000" dirty="0">
                          <a:effectLst/>
                        </a:rPr>
                        <a:t> </a:t>
                      </a:r>
                      <a:r>
                        <a:rPr lang="en-GB" sz="1000" dirty="0" err="1">
                          <a:effectLst/>
                        </a:rPr>
                        <a:t>sõstrad</a:t>
                      </a:r>
                      <a:r>
                        <a:rPr lang="en-GB" sz="1000" dirty="0">
                          <a:effectLst/>
                        </a:rPr>
                        <a:t>, </a:t>
                      </a:r>
                      <a:r>
                        <a:rPr lang="en-GB" sz="1000" dirty="0" err="1">
                          <a:effectLst/>
                        </a:rPr>
                        <a:t>kapsas</a:t>
                      </a:r>
                      <a:r>
                        <a:rPr lang="en-GB" sz="1000" dirty="0">
                          <a:effectLst/>
                        </a:rPr>
                        <a:t>, </a:t>
                      </a:r>
                      <a:r>
                        <a:rPr lang="en-GB" sz="1000" dirty="0" err="1">
                          <a:effectLst/>
                        </a:rPr>
                        <a:t>brokoli</a:t>
                      </a:r>
                      <a:r>
                        <a:rPr lang="en-GB" sz="1000" dirty="0">
                          <a:effectLst/>
                        </a:rPr>
                        <a:t>, </a:t>
                      </a:r>
                      <a:r>
                        <a:rPr lang="en-GB" sz="1000" dirty="0" err="1">
                          <a:effectLst/>
                        </a:rPr>
                        <a:t>porrulauk</a:t>
                      </a:r>
                      <a:r>
                        <a:rPr lang="en-GB" sz="1000" dirty="0">
                          <a:effectLst/>
                        </a:rPr>
                        <a:t>, </a:t>
                      </a:r>
                      <a:r>
                        <a:rPr lang="en-GB" sz="1000" dirty="0" err="1">
                          <a:effectLst/>
                        </a:rPr>
                        <a:t>kaalikas</a:t>
                      </a:r>
                      <a:r>
                        <a:rPr lang="en-GB" sz="1000" dirty="0">
                          <a:effectLst/>
                        </a:rPr>
                        <a:t>, </a:t>
                      </a:r>
                      <a:r>
                        <a:rPr lang="en-GB" sz="1000" dirty="0" err="1">
                          <a:effectLst/>
                        </a:rPr>
                        <a:t>tikrid</a:t>
                      </a:r>
                      <a:r>
                        <a:rPr lang="en-GB" sz="1000" dirty="0">
                          <a:effectLst/>
                        </a:rPr>
                        <a:t>, </a:t>
                      </a:r>
                      <a:r>
                        <a:rPr lang="en-GB" sz="1000" dirty="0" err="1">
                          <a:effectLst/>
                        </a:rPr>
                        <a:t>vaarikad</a:t>
                      </a:r>
                      <a:r>
                        <a:rPr lang="en-GB" sz="1000" dirty="0">
                          <a:effectLst/>
                        </a:rPr>
                        <a:t>, </a:t>
                      </a:r>
                      <a:r>
                        <a:rPr lang="en-GB" sz="1000" dirty="0" err="1">
                          <a:effectLst/>
                        </a:rPr>
                        <a:t>tomat</a:t>
                      </a:r>
                      <a:r>
                        <a:rPr lang="en-GB" sz="1000" dirty="0">
                          <a:effectLst/>
                        </a:rPr>
                        <a:t>, </a:t>
                      </a:r>
                      <a:r>
                        <a:rPr lang="en-GB" sz="1000" dirty="0" err="1">
                          <a:effectLst/>
                        </a:rPr>
                        <a:t>lillkapsas</a:t>
                      </a:r>
                      <a:endParaRPr lang="en-GB" sz="1000" dirty="0">
                        <a:effectLst/>
                      </a:endParaRPr>
                    </a:p>
                  </a:txBody>
                  <a:tcPr marL="14084" marR="14084" marT="14084" marB="14084">
                    <a:lnL w="9525" cap="flat" cmpd="sng" algn="ctr">
                      <a:solidFill>
                        <a:srgbClr val="F0F0F0"/>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805433356"/>
                  </a:ext>
                </a:extLst>
              </a:tr>
            </a:tbl>
          </a:graphicData>
        </a:graphic>
      </p:graphicFrame>
    </p:spTree>
    <p:extLst>
      <p:ext uri="{BB962C8B-B14F-4D97-AF65-F5344CB8AC3E}">
        <p14:creationId xmlns:p14="http://schemas.microsoft.com/office/powerpoint/2010/main" val="41294248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{74DBA368-7F8A-4A4C-8C9F-83DE50ADDD27}tf10001067</Template>
  <TotalTime>4888</TotalTime>
  <Words>1774</Words>
  <Application>Microsoft Macintosh PowerPoint</Application>
  <PresentationFormat>Widescreen</PresentationFormat>
  <Paragraphs>325</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Century Gothic</vt:lpstr>
      <vt:lpstr>Garamond</vt:lpstr>
      <vt:lpstr>inherit</vt:lpstr>
      <vt:lpstr>Open Sans</vt:lpstr>
      <vt:lpstr>Savon</vt:lpstr>
      <vt:lpstr>“Vitamiinid meie toidulaual”</vt:lpstr>
      <vt:lpstr>Hea slideshow vaataja</vt:lpstr>
      <vt:lpstr>Mis on Vitamiinid?</vt:lpstr>
      <vt:lpstr>Miks vajab meie keha vitamiine?</vt:lpstr>
      <vt:lpstr>Mis põhjusel võib tekkida vitamiinidpuudus</vt:lpstr>
      <vt:lpstr>Mida jälgida toidu valmistamisel, et saada maksimaalne kasutegur</vt:lpstr>
      <vt:lpstr>Tasub teada</vt:lpstr>
      <vt:lpstr>Rasvlahustuvad vitamiinid toidus</vt:lpstr>
      <vt:lpstr>Vesilahustuvad vitamiinid</vt:lpstr>
      <vt:lpstr>Mineraalained</vt:lpstr>
      <vt:lpstr>Miks on mineraalained olulised </vt:lpstr>
      <vt:lpstr>PowerPoint Presentation</vt:lpstr>
      <vt:lpstr>PowerPoint Presentation</vt:lpstr>
      <vt:lpstr>PowerPoint Presentation</vt:lpstr>
      <vt:lpstr>PowerPoint Presentation</vt:lpstr>
      <vt:lpstr>Ennem kui hakkad võtma lisandeid</vt:lpstr>
      <vt:lpstr>Teadmiste kontroll ja kodune töö</vt:lpstr>
      <vt:lpstr>Kodune töö</vt:lpstr>
      <vt:lpstr>Suured tänud kuulamast ja vaatamast tervisesõbrad!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Tervisliku toitumise töötuba 3 käiku</dc:title>
  <dc:creator>Microsoft Office User</dc:creator>
  <cp:lastModifiedBy>Microsoft Office User</cp:lastModifiedBy>
  <cp:revision>22</cp:revision>
  <dcterms:created xsi:type="dcterms:W3CDTF">2021-07-28T12:52:33Z</dcterms:created>
  <dcterms:modified xsi:type="dcterms:W3CDTF">2021-11-15T19:51:58Z</dcterms:modified>
</cp:coreProperties>
</file>